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Cabin" charset="1" panose="00000500000000000000"/>
      <p:regular r:id="rId19"/>
    </p:embeddedFont>
    <p:embeddedFont>
      <p:font typeface="Chau Philomene" charset="1" panose="02000806040000020003"/>
      <p:regular r:id="rId20"/>
    </p:embeddedFont>
    <p:embeddedFont>
      <p:font typeface="Handelson One" charset="1" panose="000001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sv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5303" t="0" r="-12275" b="-2623"/>
            </a:stretch>
          </a:blipFill>
        </p:spPr>
      </p:sp>
      <p:sp>
        <p:nvSpPr>
          <p:cNvPr name="Freeform 3" id="3"/>
          <p:cNvSpPr/>
          <p:nvPr/>
        </p:nvSpPr>
        <p:spPr>
          <a:xfrm flipH="false" flipV="true" rot="0">
            <a:off x="535443" y="559139"/>
            <a:ext cx="4198776" cy="4114800"/>
          </a:xfrm>
          <a:custGeom>
            <a:avLst/>
            <a:gdLst/>
            <a:ahLst/>
            <a:cxnLst/>
            <a:rect r="r" b="b" t="t" l="l"/>
            <a:pathLst>
              <a:path h="4114800" w="4198776">
                <a:moveTo>
                  <a:pt x="0" y="4114800"/>
                </a:moveTo>
                <a:lnTo>
                  <a:pt x="4198776" y="4114800"/>
                </a:lnTo>
                <a:lnTo>
                  <a:pt x="419877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3553781" y="559139"/>
            <a:ext cx="4198776" cy="4114800"/>
          </a:xfrm>
          <a:custGeom>
            <a:avLst/>
            <a:gdLst/>
            <a:ahLst/>
            <a:cxnLst/>
            <a:rect r="r" b="b" t="t" l="l"/>
            <a:pathLst>
              <a:path h="4114800" w="4198776">
                <a:moveTo>
                  <a:pt x="4198776" y="4114800"/>
                </a:moveTo>
                <a:lnTo>
                  <a:pt x="0" y="4114800"/>
                </a:lnTo>
                <a:lnTo>
                  <a:pt x="0" y="0"/>
                </a:lnTo>
                <a:lnTo>
                  <a:pt x="4198776" y="0"/>
                </a:lnTo>
                <a:lnTo>
                  <a:pt x="4198776"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384664" y="1571988"/>
            <a:ext cx="15518672" cy="5760566"/>
          </a:xfrm>
          <a:prstGeom prst="rect">
            <a:avLst/>
          </a:prstGeom>
        </p:spPr>
        <p:txBody>
          <a:bodyPr anchor="t" rtlCol="false" tIns="0" lIns="0" bIns="0" rIns="0">
            <a:spAutoFit/>
          </a:bodyPr>
          <a:lstStyle/>
          <a:p>
            <a:pPr algn="ctr">
              <a:lnSpc>
                <a:spcPts val="15338"/>
              </a:lnSpc>
            </a:pPr>
            <a:r>
              <a:rPr lang="en-US" sz="10956">
                <a:solidFill>
                  <a:srgbClr val="FFFFFF"/>
                </a:solidFill>
                <a:latin typeface="Cabin"/>
                <a:ea typeface="Cabin"/>
                <a:cs typeface="Cabin"/>
                <a:sym typeface="Cabin"/>
              </a:rPr>
              <a:t>XÂY DỰNG HỆ THỐNG PHÁT HIỆN VÀ NHẬN DIỆN ĐỐI TƯỢNG</a:t>
            </a:r>
            <a:r>
              <a:rPr lang="en-US" sz="10956">
                <a:solidFill>
                  <a:srgbClr val="FFFFFF"/>
                </a:solidFill>
                <a:latin typeface="Cabin"/>
                <a:ea typeface="Cabin"/>
                <a:cs typeface="Cabin"/>
                <a:sym typeface="Cabin"/>
              </a:rPr>
              <a:t>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51811"/>
            <a:ext cx="15839776" cy="9039128"/>
            <a:chOff x="0" y="0"/>
            <a:chExt cx="4171793" cy="2380676"/>
          </a:xfrm>
        </p:grpSpPr>
        <p:sp>
          <p:nvSpPr>
            <p:cNvPr name="Freeform 6" id="6"/>
            <p:cNvSpPr/>
            <p:nvPr/>
          </p:nvSpPr>
          <p:spPr>
            <a:xfrm flipH="false" flipV="false" rot="0">
              <a:off x="0" y="0"/>
              <a:ext cx="4171793" cy="2380676"/>
            </a:xfrm>
            <a:custGeom>
              <a:avLst/>
              <a:gdLst/>
              <a:ahLst/>
              <a:cxnLst/>
              <a:rect r="r" b="b" t="t" l="l"/>
              <a:pathLst>
                <a:path h="2380676" w="4171793">
                  <a:moveTo>
                    <a:pt x="24927" y="0"/>
                  </a:moveTo>
                  <a:lnTo>
                    <a:pt x="4146866" y="0"/>
                  </a:lnTo>
                  <a:cubicBezTo>
                    <a:pt x="4160633" y="0"/>
                    <a:pt x="4171793" y="11160"/>
                    <a:pt x="4171793" y="24927"/>
                  </a:cubicBezTo>
                  <a:lnTo>
                    <a:pt x="4171793" y="2355749"/>
                  </a:lnTo>
                  <a:cubicBezTo>
                    <a:pt x="4171793" y="2369515"/>
                    <a:pt x="4160633" y="2380676"/>
                    <a:pt x="4146866" y="2380676"/>
                  </a:cubicBezTo>
                  <a:lnTo>
                    <a:pt x="24927" y="2380676"/>
                  </a:lnTo>
                  <a:cubicBezTo>
                    <a:pt x="11160" y="2380676"/>
                    <a:pt x="0" y="2369515"/>
                    <a:pt x="0" y="2355749"/>
                  </a:cubicBezTo>
                  <a:lnTo>
                    <a:pt x="0" y="24927"/>
                  </a:lnTo>
                  <a:cubicBezTo>
                    <a:pt x="0" y="11160"/>
                    <a:pt x="11160" y="0"/>
                    <a:pt x="24927"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4171793" cy="2428301"/>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3001707" y="1443802"/>
            <a:ext cx="12284586" cy="7814498"/>
          </a:xfrm>
          <a:custGeom>
            <a:avLst/>
            <a:gdLst/>
            <a:ahLst/>
            <a:cxnLst/>
            <a:rect r="r" b="b" t="t" l="l"/>
            <a:pathLst>
              <a:path h="7814498" w="12284586">
                <a:moveTo>
                  <a:pt x="0" y="0"/>
                </a:moveTo>
                <a:lnTo>
                  <a:pt x="12284586" y="0"/>
                </a:lnTo>
                <a:lnTo>
                  <a:pt x="12284586" y="7814498"/>
                </a:lnTo>
                <a:lnTo>
                  <a:pt x="0" y="7814498"/>
                </a:lnTo>
                <a:lnTo>
                  <a:pt x="0" y="0"/>
                </a:lnTo>
                <a:close/>
              </a:path>
            </a:pathLst>
          </a:custGeom>
          <a:blipFill>
            <a:blip r:embed="rId5"/>
            <a:stretch>
              <a:fillRect l="0" t="0" r="0" b="0"/>
            </a:stretch>
          </a:blipFill>
        </p:spPr>
      </p:sp>
      <p:sp>
        <p:nvSpPr>
          <p:cNvPr name="TextBox 9" id="9"/>
          <p:cNvSpPr txBox="true"/>
          <p:nvPr/>
        </p:nvSpPr>
        <p:spPr>
          <a:xfrm rot="0">
            <a:off x="3515280" y="184115"/>
            <a:ext cx="10866616" cy="639168"/>
          </a:xfrm>
          <a:prstGeom prst="rect">
            <a:avLst/>
          </a:prstGeom>
        </p:spPr>
        <p:txBody>
          <a:bodyPr anchor="t" rtlCol="false" tIns="0" lIns="0" bIns="0" rIns="0">
            <a:spAutoFit/>
          </a:bodyPr>
          <a:lstStyle/>
          <a:p>
            <a:pPr algn="ctr">
              <a:lnSpc>
                <a:spcPts val="5274"/>
              </a:lnSpc>
            </a:pPr>
            <a:r>
              <a:rPr lang="en-US" sz="3714" spc="40">
                <a:solidFill>
                  <a:srgbClr val="473821"/>
                </a:solidFill>
                <a:latin typeface="Cabin"/>
                <a:ea typeface="Cabin"/>
                <a:cs typeface="Cabin"/>
                <a:sym typeface="Cabin"/>
              </a:rPr>
              <a:t>Phần V: Kết Quả</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51811"/>
            <a:ext cx="15839776" cy="9039128"/>
            <a:chOff x="0" y="0"/>
            <a:chExt cx="4171793" cy="2380676"/>
          </a:xfrm>
        </p:grpSpPr>
        <p:sp>
          <p:nvSpPr>
            <p:cNvPr name="Freeform 6" id="6"/>
            <p:cNvSpPr/>
            <p:nvPr/>
          </p:nvSpPr>
          <p:spPr>
            <a:xfrm flipH="false" flipV="false" rot="0">
              <a:off x="0" y="0"/>
              <a:ext cx="4171793" cy="2380676"/>
            </a:xfrm>
            <a:custGeom>
              <a:avLst/>
              <a:gdLst/>
              <a:ahLst/>
              <a:cxnLst/>
              <a:rect r="r" b="b" t="t" l="l"/>
              <a:pathLst>
                <a:path h="2380676" w="4171793">
                  <a:moveTo>
                    <a:pt x="24927" y="0"/>
                  </a:moveTo>
                  <a:lnTo>
                    <a:pt x="4146866" y="0"/>
                  </a:lnTo>
                  <a:cubicBezTo>
                    <a:pt x="4160633" y="0"/>
                    <a:pt x="4171793" y="11160"/>
                    <a:pt x="4171793" y="24927"/>
                  </a:cubicBezTo>
                  <a:lnTo>
                    <a:pt x="4171793" y="2355749"/>
                  </a:lnTo>
                  <a:cubicBezTo>
                    <a:pt x="4171793" y="2369515"/>
                    <a:pt x="4160633" y="2380676"/>
                    <a:pt x="4146866" y="2380676"/>
                  </a:cubicBezTo>
                  <a:lnTo>
                    <a:pt x="24927" y="2380676"/>
                  </a:lnTo>
                  <a:cubicBezTo>
                    <a:pt x="11160" y="2380676"/>
                    <a:pt x="0" y="2369515"/>
                    <a:pt x="0" y="2355749"/>
                  </a:cubicBezTo>
                  <a:lnTo>
                    <a:pt x="0" y="24927"/>
                  </a:lnTo>
                  <a:cubicBezTo>
                    <a:pt x="0" y="11160"/>
                    <a:pt x="11160" y="0"/>
                    <a:pt x="24927"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4171793" cy="2428301"/>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2517569" y="1234844"/>
            <a:ext cx="12975908" cy="8272950"/>
          </a:xfrm>
          <a:custGeom>
            <a:avLst/>
            <a:gdLst/>
            <a:ahLst/>
            <a:cxnLst/>
            <a:rect r="r" b="b" t="t" l="l"/>
            <a:pathLst>
              <a:path h="8272950" w="12975908">
                <a:moveTo>
                  <a:pt x="0" y="0"/>
                </a:moveTo>
                <a:lnTo>
                  <a:pt x="12975909" y="0"/>
                </a:lnTo>
                <a:lnTo>
                  <a:pt x="12975909" y="8272950"/>
                </a:lnTo>
                <a:lnTo>
                  <a:pt x="0" y="8272950"/>
                </a:lnTo>
                <a:lnTo>
                  <a:pt x="0" y="0"/>
                </a:lnTo>
                <a:close/>
              </a:path>
            </a:pathLst>
          </a:custGeom>
          <a:blipFill>
            <a:blip r:embed="rId5"/>
            <a:stretch>
              <a:fillRect l="-1400" t="0" r="-1400" b="0"/>
            </a:stretch>
          </a:blipFill>
        </p:spPr>
      </p:sp>
      <p:sp>
        <p:nvSpPr>
          <p:cNvPr name="TextBox 9" id="9"/>
          <p:cNvSpPr txBox="true"/>
          <p:nvPr/>
        </p:nvSpPr>
        <p:spPr>
          <a:xfrm rot="0">
            <a:off x="3515280" y="184115"/>
            <a:ext cx="10866616" cy="639168"/>
          </a:xfrm>
          <a:prstGeom prst="rect">
            <a:avLst/>
          </a:prstGeom>
        </p:spPr>
        <p:txBody>
          <a:bodyPr anchor="t" rtlCol="false" tIns="0" lIns="0" bIns="0" rIns="0">
            <a:spAutoFit/>
          </a:bodyPr>
          <a:lstStyle/>
          <a:p>
            <a:pPr algn="ctr">
              <a:lnSpc>
                <a:spcPts val="5274"/>
              </a:lnSpc>
            </a:pPr>
            <a:r>
              <a:rPr lang="en-US" sz="3714" spc="40">
                <a:solidFill>
                  <a:srgbClr val="473821"/>
                </a:solidFill>
                <a:latin typeface="Cabin"/>
                <a:ea typeface="Cabin"/>
                <a:cs typeface="Cabin"/>
                <a:sym typeface="Cabin"/>
              </a:rPr>
              <a:t>Phần V: Kết Quả</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51811"/>
            <a:ext cx="15839776" cy="9039128"/>
            <a:chOff x="0" y="0"/>
            <a:chExt cx="4171793" cy="2380676"/>
          </a:xfrm>
        </p:grpSpPr>
        <p:sp>
          <p:nvSpPr>
            <p:cNvPr name="Freeform 6" id="6"/>
            <p:cNvSpPr/>
            <p:nvPr/>
          </p:nvSpPr>
          <p:spPr>
            <a:xfrm flipH="false" flipV="false" rot="0">
              <a:off x="0" y="0"/>
              <a:ext cx="4171793" cy="2380676"/>
            </a:xfrm>
            <a:custGeom>
              <a:avLst/>
              <a:gdLst/>
              <a:ahLst/>
              <a:cxnLst/>
              <a:rect r="r" b="b" t="t" l="l"/>
              <a:pathLst>
                <a:path h="2380676" w="4171793">
                  <a:moveTo>
                    <a:pt x="24927" y="0"/>
                  </a:moveTo>
                  <a:lnTo>
                    <a:pt x="4146866" y="0"/>
                  </a:lnTo>
                  <a:cubicBezTo>
                    <a:pt x="4160633" y="0"/>
                    <a:pt x="4171793" y="11160"/>
                    <a:pt x="4171793" y="24927"/>
                  </a:cubicBezTo>
                  <a:lnTo>
                    <a:pt x="4171793" y="2355749"/>
                  </a:lnTo>
                  <a:cubicBezTo>
                    <a:pt x="4171793" y="2369515"/>
                    <a:pt x="4160633" y="2380676"/>
                    <a:pt x="4146866" y="2380676"/>
                  </a:cubicBezTo>
                  <a:lnTo>
                    <a:pt x="24927" y="2380676"/>
                  </a:lnTo>
                  <a:cubicBezTo>
                    <a:pt x="11160" y="2380676"/>
                    <a:pt x="0" y="2369515"/>
                    <a:pt x="0" y="2355749"/>
                  </a:cubicBezTo>
                  <a:lnTo>
                    <a:pt x="0" y="24927"/>
                  </a:lnTo>
                  <a:cubicBezTo>
                    <a:pt x="0" y="11160"/>
                    <a:pt x="11160" y="0"/>
                    <a:pt x="24927"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4171793" cy="2428301"/>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2682254" y="1232087"/>
            <a:ext cx="12797616" cy="8410050"/>
          </a:xfrm>
          <a:custGeom>
            <a:avLst/>
            <a:gdLst/>
            <a:ahLst/>
            <a:cxnLst/>
            <a:rect r="r" b="b" t="t" l="l"/>
            <a:pathLst>
              <a:path h="8410050" w="12797616">
                <a:moveTo>
                  <a:pt x="0" y="0"/>
                </a:moveTo>
                <a:lnTo>
                  <a:pt x="12797616" y="0"/>
                </a:lnTo>
                <a:lnTo>
                  <a:pt x="12797616" y="8410050"/>
                </a:lnTo>
                <a:lnTo>
                  <a:pt x="0" y="8410050"/>
                </a:lnTo>
                <a:lnTo>
                  <a:pt x="0" y="0"/>
                </a:lnTo>
                <a:close/>
              </a:path>
            </a:pathLst>
          </a:custGeom>
          <a:blipFill>
            <a:blip r:embed="rId5"/>
            <a:stretch>
              <a:fillRect l="0" t="-1026" r="0" b="-1026"/>
            </a:stretch>
          </a:blipFill>
        </p:spPr>
      </p:sp>
      <p:sp>
        <p:nvSpPr>
          <p:cNvPr name="TextBox 9" id="9"/>
          <p:cNvSpPr txBox="true"/>
          <p:nvPr/>
        </p:nvSpPr>
        <p:spPr>
          <a:xfrm rot="0">
            <a:off x="3515280" y="184115"/>
            <a:ext cx="10866616" cy="639168"/>
          </a:xfrm>
          <a:prstGeom prst="rect">
            <a:avLst/>
          </a:prstGeom>
        </p:spPr>
        <p:txBody>
          <a:bodyPr anchor="t" rtlCol="false" tIns="0" lIns="0" bIns="0" rIns="0">
            <a:spAutoFit/>
          </a:bodyPr>
          <a:lstStyle/>
          <a:p>
            <a:pPr algn="ctr">
              <a:lnSpc>
                <a:spcPts val="5274"/>
              </a:lnSpc>
            </a:pPr>
            <a:r>
              <a:rPr lang="en-US" sz="3714" spc="40">
                <a:solidFill>
                  <a:srgbClr val="473821"/>
                </a:solidFill>
                <a:latin typeface="Cabin"/>
                <a:ea typeface="Cabin"/>
                <a:cs typeface="Cabin"/>
                <a:sym typeface="Cabin"/>
              </a:rPr>
              <a:t>Phần V: Kết Quả</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5303" t="0" r="-12275" b="-2623"/>
            </a:stretch>
          </a:blipFill>
        </p:spPr>
      </p:sp>
      <p:sp>
        <p:nvSpPr>
          <p:cNvPr name="Freeform 3" id="3"/>
          <p:cNvSpPr/>
          <p:nvPr/>
        </p:nvSpPr>
        <p:spPr>
          <a:xfrm flipH="false" flipV="true" rot="0">
            <a:off x="535443" y="559139"/>
            <a:ext cx="4198776" cy="4114800"/>
          </a:xfrm>
          <a:custGeom>
            <a:avLst/>
            <a:gdLst/>
            <a:ahLst/>
            <a:cxnLst/>
            <a:rect r="r" b="b" t="t" l="l"/>
            <a:pathLst>
              <a:path h="4114800" w="4198776">
                <a:moveTo>
                  <a:pt x="0" y="4114800"/>
                </a:moveTo>
                <a:lnTo>
                  <a:pt x="4198776" y="4114800"/>
                </a:lnTo>
                <a:lnTo>
                  <a:pt x="419877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3553781" y="559139"/>
            <a:ext cx="4198776" cy="4114800"/>
          </a:xfrm>
          <a:custGeom>
            <a:avLst/>
            <a:gdLst/>
            <a:ahLst/>
            <a:cxnLst/>
            <a:rect r="r" b="b" t="t" l="l"/>
            <a:pathLst>
              <a:path h="4114800" w="4198776">
                <a:moveTo>
                  <a:pt x="4198776" y="4114800"/>
                </a:moveTo>
                <a:lnTo>
                  <a:pt x="0" y="4114800"/>
                </a:lnTo>
                <a:lnTo>
                  <a:pt x="0" y="0"/>
                </a:lnTo>
                <a:lnTo>
                  <a:pt x="4198776" y="0"/>
                </a:lnTo>
                <a:lnTo>
                  <a:pt x="4198776"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3185513" y="1817711"/>
            <a:ext cx="11916974" cy="3058535"/>
          </a:xfrm>
          <a:prstGeom prst="rect">
            <a:avLst/>
          </a:prstGeom>
        </p:spPr>
        <p:txBody>
          <a:bodyPr anchor="t" rtlCol="false" tIns="0" lIns="0" bIns="0" rIns="0">
            <a:spAutoFit/>
          </a:bodyPr>
          <a:lstStyle/>
          <a:p>
            <a:pPr algn="ctr">
              <a:lnSpc>
                <a:spcPts val="25075"/>
              </a:lnSpc>
            </a:pPr>
            <a:r>
              <a:rPr lang="en-US" sz="17910">
                <a:solidFill>
                  <a:srgbClr val="473821"/>
                </a:solidFill>
                <a:latin typeface="Chau Philomene"/>
                <a:ea typeface="Chau Philomene"/>
                <a:cs typeface="Chau Philomene"/>
                <a:sym typeface="Chau Philomene"/>
              </a:rPr>
              <a:t>THANK YOU</a:t>
            </a:r>
          </a:p>
        </p:txBody>
      </p:sp>
      <p:sp>
        <p:nvSpPr>
          <p:cNvPr name="TextBox 6" id="6"/>
          <p:cNvSpPr txBox="true"/>
          <p:nvPr/>
        </p:nvSpPr>
        <p:spPr>
          <a:xfrm rot="0">
            <a:off x="3473273" y="3727759"/>
            <a:ext cx="11341454" cy="4408155"/>
          </a:xfrm>
          <a:prstGeom prst="rect">
            <a:avLst/>
          </a:prstGeom>
        </p:spPr>
        <p:txBody>
          <a:bodyPr anchor="t" rtlCol="false" tIns="0" lIns="0" bIns="0" rIns="0">
            <a:spAutoFit/>
          </a:bodyPr>
          <a:lstStyle/>
          <a:p>
            <a:pPr algn="ctr">
              <a:lnSpc>
                <a:spcPts val="36147"/>
              </a:lnSpc>
            </a:pPr>
            <a:r>
              <a:rPr lang="en-US" sz="25456" spc="280">
                <a:solidFill>
                  <a:srgbClr val="473821"/>
                </a:solidFill>
                <a:latin typeface="Handelson One"/>
                <a:ea typeface="Handelson One"/>
                <a:cs typeface="Handelson One"/>
                <a:sym typeface="Handelson One"/>
              </a:rPr>
              <a:t>Together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006340" y="2474881"/>
            <a:ext cx="14275320" cy="5296140"/>
          </a:xfrm>
          <a:prstGeom prst="rect">
            <a:avLst/>
          </a:prstGeom>
        </p:spPr>
        <p:txBody>
          <a:bodyPr anchor="t" rtlCol="false" tIns="0" lIns="0" bIns="0" rIns="0">
            <a:spAutoFit/>
          </a:bodyPr>
          <a:lstStyle/>
          <a:p>
            <a:pPr algn="ctr">
              <a:lnSpc>
                <a:spcPts val="4711"/>
              </a:lnSpc>
            </a:pPr>
            <a:r>
              <a:rPr lang="en-US" sz="3365">
                <a:solidFill>
                  <a:srgbClr val="473821"/>
                </a:solidFill>
                <a:latin typeface="Cabin"/>
                <a:ea typeface="Cabin"/>
                <a:cs typeface="Cabin"/>
                <a:sym typeface="Cabin"/>
              </a:rPr>
              <a:t>Trong thời đại số, việc ứng dụng thị giác máy tính vào các lĩnh vực như giao thông, an ninh và y tế ngày càng phổ biến. Báo cáo này tập trung nghiên cứu và xây dựng hệ thống nhận diện đối tượng trong video thời gian thực, sử dụng các phương pháp học sâu hiện đại như YOLO, SSD, và Faster R-CNN, kết hợp kỹ thuật xử lý video để đạt hiệu năng cao. Nội dung bao gồm cơ sở lý thuyết, mô hình đề xuất và kết quả thực nghiệm, nhằm đánh giá tính khả thi của hệ thống trong các ứng dụng thực tế, đồng thời cung cấp tài liệu tham khảo hữu ích cho nghiên cứu về thị giác máy tính.</a:t>
            </a:r>
          </a:p>
          <a:p>
            <a:pPr algn="ctr">
              <a:lnSpc>
                <a:spcPts val="4711"/>
              </a:lnSpc>
            </a:pPr>
          </a:p>
        </p:txBody>
      </p:sp>
      <p:sp>
        <p:nvSpPr>
          <p:cNvPr name="TextBox 5" id="5"/>
          <p:cNvSpPr txBox="true"/>
          <p:nvPr/>
        </p:nvSpPr>
        <p:spPr>
          <a:xfrm rot="0">
            <a:off x="5957532" y="895350"/>
            <a:ext cx="6372936" cy="1214120"/>
          </a:xfrm>
          <a:prstGeom prst="rect">
            <a:avLst/>
          </a:prstGeom>
        </p:spPr>
        <p:txBody>
          <a:bodyPr anchor="t" rtlCol="false" tIns="0" lIns="0" bIns="0" rIns="0">
            <a:spAutoFit/>
          </a:bodyPr>
          <a:lstStyle/>
          <a:p>
            <a:pPr algn="ctr">
              <a:lnSpc>
                <a:spcPts val="9939"/>
              </a:lnSpc>
            </a:pPr>
            <a:r>
              <a:rPr lang="en-US" sz="6999" spc="76">
                <a:solidFill>
                  <a:srgbClr val="473821"/>
                </a:solidFill>
                <a:latin typeface="Cabin"/>
                <a:ea typeface="Cabin"/>
                <a:cs typeface="Cabin"/>
                <a:sym typeface="Cabin"/>
              </a:rPr>
              <a:t>Lời Mở Đầu</a:t>
            </a:r>
          </a:p>
        </p:txBody>
      </p:sp>
      <p:sp>
        <p:nvSpPr>
          <p:cNvPr name="Freeform 6" id="6"/>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1028700"/>
            <a:ext cx="15839776" cy="8229600"/>
            <a:chOff x="0" y="0"/>
            <a:chExt cx="4171793" cy="2167467"/>
          </a:xfrm>
        </p:grpSpPr>
        <p:sp>
          <p:nvSpPr>
            <p:cNvPr name="Freeform 6" id="6"/>
            <p:cNvSpPr/>
            <p:nvPr/>
          </p:nvSpPr>
          <p:spPr>
            <a:xfrm flipH="false" flipV="false" rot="0">
              <a:off x="0" y="0"/>
              <a:ext cx="4171793" cy="2167467"/>
            </a:xfrm>
            <a:custGeom>
              <a:avLst/>
              <a:gdLst/>
              <a:ahLst/>
              <a:cxnLst/>
              <a:rect r="r" b="b" t="t" l="l"/>
              <a:pathLst>
                <a:path h="2167467" w="4171793">
                  <a:moveTo>
                    <a:pt x="24927" y="0"/>
                  </a:moveTo>
                  <a:lnTo>
                    <a:pt x="4146866" y="0"/>
                  </a:lnTo>
                  <a:cubicBezTo>
                    <a:pt x="4160633" y="0"/>
                    <a:pt x="4171793" y="11160"/>
                    <a:pt x="4171793" y="24927"/>
                  </a:cubicBezTo>
                  <a:lnTo>
                    <a:pt x="4171793" y="2142540"/>
                  </a:lnTo>
                  <a:cubicBezTo>
                    <a:pt x="4171793" y="2156307"/>
                    <a:pt x="4160633" y="2167467"/>
                    <a:pt x="4146866" y="2167467"/>
                  </a:cubicBezTo>
                  <a:lnTo>
                    <a:pt x="24927" y="2167467"/>
                  </a:lnTo>
                  <a:cubicBezTo>
                    <a:pt x="11160" y="2167467"/>
                    <a:pt x="0" y="2156307"/>
                    <a:pt x="0" y="2142540"/>
                  </a:cubicBezTo>
                  <a:lnTo>
                    <a:pt x="0" y="24927"/>
                  </a:lnTo>
                  <a:cubicBezTo>
                    <a:pt x="0" y="11160"/>
                    <a:pt x="11160" y="0"/>
                    <a:pt x="24927"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4171793" cy="2215092"/>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4017261" y="165065"/>
            <a:ext cx="10253477" cy="778741"/>
          </a:xfrm>
          <a:prstGeom prst="rect">
            <a:avLst/>
          </a:prstGeom>
        </p:spPr>
        <p:txBody>
          <a:bodyPr anchor="t" rtlCol="false" tIns="0" lIns="0" bIns="0" rIns="0">
            <a:spAutoFit/>
          </a:bodyPr>
          <a:lstStyle/>
          <a:p>
            <a:pPr algn="ctr">
              <a:lnSpc>
                <a:spcPts val="6410"/>
              </a:lnSpc>
            </a:pPr>
            <a:r>
              <a:rPr lang="en-US" sz="4514" spc="49">
                <a:solidFill>
                  <a:srgbClr val="473821"/>
                </a:solidFill>
                <a:latin typeface="Cabin"/>
                <a:ea typeface="Cabin"/>
                <a:cs typeface="Cabin"/>
                <a:sym typeface="Cabin"/>
              </a:rPr>
              <a:t>Phần I: Nhận dạng đối tượng trong video</a:t>
            </a:r>
          </a:p>
        </p:txBody>
      </p:sp>
      <p:sp>
        <p:nvSpPr>
          <p:cNvPr name="TextBox 9" id="9"/>
          <p:cNvSpPr txBox="true"/>
          <p:nvPr/>
        </p:nvSpPr>
        <p:spPr>
          <a:xfrm rot="0">
            <a:off x="1288005" y="1295410"/>
            <a:ext cx="15502795" cy="7945521"/>
          </a:xfrm>
          <a:prstGeom prst="rect">
            <a:avLst/>
          </a:prstGeom>
        </p:spPr>
        <p:txBody>
          <a:bodyPr anchor="t" rtlCol="false" tIns="0" lIns="0" bIns="0" rIns="0">
            <a:spAutoFit/>
          </a:bodyPr>
          <a:lstStyle/>
          <a:p>
            <a:pPr algn="l">
              <a:lnSpc>
                <a:spcPts val="4257"/>
              </a:lnSpc>
            </a:pPr>
            <a:r>
              <a:rPr lang="en-US" sz="3041">
                <a:solidFill>
                  <a:srgbClr val="473821"/>
                </a:solidFill>
                <a:latin typeface="Cabin"/>
                <a:ea typeface="Cabin"/>
                <a:cs typeface="Cabin"/>
                <a:sym typeface="Cabin"/>
              </a:rPr>
              <a:t>1. Khái Niệm</a:t>
            </a:r>
          </a:p>
          <a:p>
            <a:pPr algn="l" marL="656558" indent="-328279" lvl="1">
              <a:lnSpc>
                <a:spcPts val="4257"/>
              </a:lnSpc>
              <a:buFont typeface="Arial"/>
              <a:buChar char="•"/>
            </a:pPr>
            <a:r>
              <a:rPr lang="en-US" sz="3041">
                <a:solidFill>
                  <a:srgbClr val="473821"/>
                </a:solidFill>
                <a:latin typeface="Cabin"/>
                <a:ea typeface="Cabin"/>
                <a:cs typeface="Cabin"/>
                <a:sym typeface="Cabin"/>
              </a:rPr>
              <a:t>Nhận dạng đối tượng: Xác định và phân loại đối tượng trong ảnh/video gồm:</a:t>
            </a:r>
          </a:p>
          <a:p>
            <a:pPr algn="l" marL="1313116" indent="-437705" lvl="2">
              <a:lnSpc>
                <a:spcPts val="4257"/>
              </a:lnSpc>
              <a:buAutoNum type="alphaLcPeriod" startAt="1"/>
            </a:pPr>
            <a:r>
              <a:rPr lang="en-US" sz="3041">
                <a:solidFill>
                  <a:srgbClr val="473821"/>
                </a:solidFill>
                <a:latin typeface="Cabin"/>
                <a:ea typeface="Cabin"/>
                <a:cs typeface="Cabin"/>
                <a:sym typeface="Cabin"/>
              </a:rPr>
              <a:t>Phát hiện đối tượng: Xác định vị trí trong khung hình.</a:t>
            </a:r>
          </a:p>
          <a:p>
            <a:pPr algn="l" marL="1313116" indent="-437705" lvl="2">
              <a:lnSpc>
                <a:spcPts val="4257"/>
              </a:lnSpc>
              <a:buAutoNum type="alphaLcPeriod" startAt="1"/>
            </a:pPr>
            <a:r>
              <a:rPr lang="en-US" sz="3041">
                <a:solidFill>
                  <a:srgbClr val="473821"/>
                </a:solidFill>
                <a:latin typeface="Cabin"/>
                <a:ea typeface="Cabin"/>
                <a:cs typeface="Cabin"/>
                <a:sym typeface="Cabin"/>
              </a:rPr>
              <a:t>Phân loại đối tượng: Gán nhãn (ví dụ: người, xe).</a:t>
            </a:r>
          </a:p>
          <a:p>
            <a:pPr algn="l" marL="1313116" indent="-437705" lvl="2">
              <a:lnSpc>
                <a:spcPts val="4257"/>
              </a:lnSpc>
              <a:buAutoNum type="alphaLcPeriod" startAt="1"/>
            </a:pPr>
            <a:r>
              <a:rPr lang="en-US" sz="3041">
                <a:solidFill>
                  <a:srgbClr val="473821"/>
                </a:solidFill>
                <a:latin typeface="Cabin"/>
                <a:ea typeface="Cabin"/>
                <a:cs typeface="Cabin"/>
                <a:sym typeface="Cabin"/>
              </a:rPr>
              <a:t>Theo dõi đối tượng: Duy trì nhận dạng qua các khung hình.</a:t>
            </a:r>
          </a:p>
          <a:p>
            <a:pPr algn="l" marL="656558" indent="-328279" lvl="1">
              <a:lnSpc>
                <a:spcPts val="4257"/>
              </a:lnSpc>
              <a:buFont typeface="Arial"/>
              <a:buChar char="•"/>
            </a:pPr>
            <a:r>
              <a:rPr lang="en-US" sz="3041">
                <a:solidFill>
                  <a:srgbClr val="473821"/>
                </a:solidFill>
                <a:latin typeface="Cabin"/>
                <a:ea typeface="Cabin"/>
                <a:cs typeface="Cabin"/>
                <a:sym typeface="Cabin"/>
              </a:rPr>
              <a:t>Thách thức trong video thời gian thực:</a:t>
            </a:r>
          </a:p>
          <a:p>
            <a:pPr algn="l" marL="1313116" indent="-437705" lvl="2">
              <a:lnSpc>
                <a:spcPts val="4257"/>
              </a:lnSpc>
              <a:buFont typeface="Arial"/>
              <a:buChar char="⚬"/>
            </a:pPr>
            <a:r>
              <a:rPr lang="en-US" sz="3041">
                <a:solidFill>
                  <a:srgbClr val="473821"/>
                </a:solidFill>
                <a:latin typeface="Cabin"/>
                <a:ea typeface="Cabin"/>
                <a:cs typeface="Cabin"/>
                <a:sym typeface="Cabin"/>
              </a:rPr>
              <a:t>Xử lý nhanh, giảm nhiễu (nhòe, rung), cập nhật liên tục.</a:t>
            </a:r>
          </a:p>
          <a:p>
            <a:pPr algn="l">
              <a:lnSpc>
                <a:spcPts val="4257"/>
              </a:lnSpc>
            </a:pPr>
          </a:p>
          <a:p>
            <a:pPr algn="l">
              <a:lnSpc>
                <a:spcPts val="4257"/>
              </a:lnSpc>
            </a:pPr>
          </a:p>
          <a:p>
            <a:pPr algn="l">
              <a:lnSpc>
                <a:spcPts val="4257"/>
              </a:lnSpc>
            </a:pPr>
            <a:r>
              <a:rPr lang="en-US" sz="3041">
                <a:solidFill>
                  <a:srgbClr val="473821"/>
                </a:solidFill>
                <a:latin typeface="Cabin"/>
                <a:ea typeface="Cabin"/>
                <a:cs typeface="Cabin"/>
                <a:sym typeface="Cabin"/>
              </a:rPr>
              <a:t>2. Ứng Dụng</a:t>
            </a:r>
          </a:p>
          <a:p>
            <a:pPr algn="l" marL="656558" indent="-328279" lvl="1">
              <a:lnSpc>
                <a:spcPts val="4257"/>
              </a:lnSpc>
              <a:buFont typeface="Arial"/>
              <a:buChar char="•"/>
            </a:pPr>
            <a:r>
              <a:rPr lang="en-US" sz="3041">
                <a:solidFill>
                  <a:srgbClr val="473821"/>
                </a:solidFill>
                <a:latin typeface="Cabin"/>
                <a:ea typeface="Cabin"/>
                <a:cs typeface="Cabin"/>
                <a:sym typeface="Cabin"/>
              </a:rPr>
              <a:t>An ninh &amp; giám sát: Nhận diện khuôn mặt, phát hiện hành vi bất thường.</a:t>
            </a:r>
          </a:p>
          <a:p>
            <a:pPr algn="l" marL="656558" indent="-328279" lvl="1">
              <a:lnSpc>
                <a:spcPts val="4257"/>
              </a:lnSpc>
              <a:buFont typeface="Arial"/>
              <a:buChar char="•"/>
            </a:pPr>
            <a:r>
              <a:rPr lang="en-US" sz="3041">
                <a:solidFill>
                  <a:srgbClr val="473821"/>
                </a:solidFill>
                <a:latin typeface="Cabin"/>
                <a:ea typeface="Cabin"/>
                <a:cs typeface="Cabin"/>
                <a:sym typeface="Cabin"/>
              </a:rPr>
              <a:t>Giao thông: Đếm xe, nhận diện biển số, giám sát ùn tắc.</a:t>
            </a:r>
          </a:p>
          <a:p>
            <a:pPr algn="l" marL="656558" indent="-328279" lvl="1">
              <a:lnSpc>
                <a:spcPts val="4257"/>
              </a:lnSpc>
              <a:buFont typeface="Arial"/>
              <a:buChar char="•"/>
            </a:pPr>
            <a:r>
              <a:rPr lang="en-US" sz="3041">
                <a:solidFill>
                  <a:srgbClr val="473821"/>
                </a:solidFill>
                <a:latin typeface="Cabin"/>
                <a:ea typeface="Cabin"/>
                <a:cs typeface="Cabin"/>
                <a:sym typeface="Cabin"/>
              </a:rPr>
              <a:t>Công nghiệp: Giám sát sản xuất, phát hiện lỗi sản phẩm.</a:t>
            </a:r>
          </a:p>
          <a:p>
            <a:pPr algn="l" marL="656558" indent="-328279" lvl="1">
              <a:lnSpc>
                <a:spcPts val="4257"/>
              </a:lnSpc>
              <a:buFont typeface="Arial"/>
              <a:buChar char="•"/>
            </a:pPr>
            <a:r>
              <a:rPr lang="en-US" sz="3041">
                <a:solidFill>
                  <a:srgbClr val="473821"/>
                </a:solidFill>
                <a:latin typeface="Cabin"/>
                <a:ea typeface="Cabin"/>
                <a:cs typeface="Cabin"/>
                <a:sym typeface="Cabin"/>
              </a:rPr>
              <a:t>Y tế: Theo dõi bệnh nhân, phát hiện ngã.</a:t>
            </a:r>
          </a:p>
          <a:p>
            <a:pPr algn="l">
              <a:lnSpc>
                <a:spcPts val="4257"/>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8055" t="0" r="-51235" b="-33738"/>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943806"/>
            <a:ext cx="16230600" cy="9132931"/>
            <a:chOff x="0" y="0"/>
            <a:chExt cx="4631212" cy="2605975"/>
          </a:xfrm>
        </p:grpSpPr>
        <p:sp>
          <p:nvSpPr>
            <p:cNvPr name="Freeform 6" id="6"/>
            <p:cNvSpPr/>
            <p:nvPr/>
          </p:nvSpPr>
          <p:spPr>
            <a:xfrm flipH="false" flipV="false" rot="0">
              <a:off x="0" y="0"/>
              <a:ext cx="4631213" cy="2605975"/>
            </a:xfrm>
            <a:custGeom>
              <a:avLst/>
              <a:gdLst/>
              <a:ahLst/>
              <a:cxnLst/>
              <a:rect r="r" b="b" t="t" l="l"/>
              <a:pathLst>
                <a:path h="2605975" w="4631213">
                  <a:moveTo>
                    <a:pt x="24327" y="0"/>
                  </a:moveTo>
                  <a:lnTo>
                    <a:pt x="4606886" y="0"/>
                  </a:lnTo>
                  <a:cubicBezTo>
                    <a:pt x="4620321" y="0"/>
                    <a:pt x="4631213" y="10891"/>
                    <a:pt x="4631213" y="24327"/>
                  </a:cubicBezTo>
                  <a:lnTo>
                    <a:pt x="4631213" y="2581649"/>
                  </a:lnTo>
                  <a:cubicBezTo>
                    <a:pt x="4631213" y="2595084"/>
                    <a:pt x="4620321" y="2605975"/>
                    <a:pt x="4606886" y="2605975"/>
                  </a:cubicBezTo>
                  <a:lnTo>
                    <a:pt x="24327" y="2605975"/>
                  </a:lnTo>
                  <a:cubicBezTo>
                    <a:pt x="10891" y="2605975"/>
                    <a:pt x="0" y="2595084"/>
                    <a:pt x="0" y="2581649"/>
                  </a:cubicBezTo>
                  <a:lnTo>
                    <a:pt x="0" y="24327"/>
                  </a:lnTo>
                  <a:cubicBezTo>
                    <a:pt x="0" y="10891"/>
                    <a:pt x="10891" y="0"/>
                    <a:pt x="24327" y="0"/>
                  </a:cubicBezTo>
                  <a:close/>
                </a:path>
              </a:pathLst>
            </a:custGeom>
            <a:solidFill>
              <a:srgbClr val="EFE9D6">
                <a:alpha val="49804"/>
              </a:srgbClr>
            </a:solidFill>
            <a:ln cap="rnd">
              <a:noFill/>
              <a:prstDash val="solid"/>
              <a:round/>
            </a:ln>
          </p:spPr>
        </p:sp>
        <p:sp>
          <p:nvSpPr>
            <p:cNvPr name="TextBox 7" id="7"/>
            <p:cNvSpPr txBox="true"/>
            <p:nvPr/>
          </p:nvSpPr>
          <p:spPr>
            <a:xfrm>
              <a:off x="0" y="-47625"/>
              <a:ext cx="4631212" cy="26536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187493" y="981075"/>
            <a:ext cx="16780684" cy="9582875"/>
          </a:xfrm>
          <a:prstGeom prst="rect">
            <a:avLst/>
          </a:prstGeom>
        </p:spPr>
        <p:txBody>
          <a:bodyPr anchor="t" rtlCol="false" tIns="0" lIns="0" bIns="0" rIns="0">
            <a:spAutoFit/>
          </a:bodyPr>
          <a:lstStyle/>
          <a:p>
            <a:pPr algn="l">
              <a:lnSpc>
                <a:spcPts val="3635"/>
              </a:lnSpc>
            </a:pPr>
            <a:r>
              <a:rPr lang="en-US" sz="2596">
                <a:solidFill>
                  <a:srgbClr val="473821"/>
                </a:solidFill>
                <a:latin typeface="Cabin"/>
                <a:ea typeface="Cabin"/>
                <a:cs typeface="Cabin"/>
                <a:sym typeface="Cabin"/>
              </a:rPr>
              <a:t>3. Kỹ Thuật Sử Dụng</a:t>
            </a:r>
          </a:p>
          <a:p>
            <a:pPr algn="l">
              <a:lnSpc>
                <a:spcPts val="3635"/>
              </a:lnSpc>
            </a:pPr>
            <a:r>
              <a:rPr lang="en-US" sz="2596">
                <a:solidFill>
                  <a:srgbClr val="473821"/>
                </a:solidFill>
                <a:latin typeface="Cabin"/>
                <a:ea typeface="Cabin"/>
                <a:cs typeface="Cabin"/>
                <a:sym typeface="Cabin"/>
              </a:rPr>
              <a:t>3.1. HOG (Histogram of Oriented Gradients)</a:t>
            </a:r>
          </a:p>
          <a:p>
            <a:pPr algn="l" marL="560573" indent="-280287" lvl="1">
              <a:lnSpc>
                <a:spcPts val="3635"/>
              </a:lnSpc>
              <a:buFont typeface="Arial"/>
              <a:buChar char="•"/>
            </a:pPr>
            <a:r>
              <a:rPr lang="en-US" sz="2596">
                <a:solidFill>
                  <a:srgbClr val="473821"/>
                </a:solidFill>
                <a:latin typeface="Cabin"/>
                <a:ea typeface="Cabin"/>
                <a:cs typeface="Cabin"/>
                <a:sym typeface="Cabin"/>
              </a:rPr>
              <a:t>Ưu điểm:</a:t>
            </a:r>
          </a:p>
          <a:p>
            <a:pPr algn="l" marL="1121146" indent="-373715" lvl="2">
              <a:lnSpc>
                <a:spcPts val="3635"/>
              </a:lnSpc>
              <a:buFont typeface="Arial"/>
              <a:buChar char="⚬"/>
            </a:pPr>
            <a:r>
              <a:rPr lang="en-US" sz="2596">
                <a:solidFill>
                  <a:srgbClr val="473821"/>
                </a:solidFill>
                <a:latin typeface="Cabin"/>
                <a:ea typeface="Cabin"/>
                <a:cs typeface="Cabin"/>
                <a:sym typeface="Cabin"/>
              </a:rPr>
              <a:t>Hiệu quả với đối tượng rõ ràng, dễ triển khai.</a:t>
            </a:r>
          </a:p>
          <a:p>
            <a:pPr algn="l" marL="560573" indent="-280287" lvl="1">
              <a:lnSpc>
                <a:spcPts val="3635"/>
              </a:lnSpc>
              <a:buFont typeface="Arial"/>
              <a:buChar char="•"/>
            </a:pPr>
            <a:r>
              <a:rPr lang="en-US" sz="2596">
                <a:solidFill>
                  <a:srgbClr val="473821"/>
                </a:solidFill>
                <a:latin typeface="Cabin"/>
                <a:ea typeface="Cabin"/>
                <a:cs typeface="Cabin"/>
                <a:sym typeface="Cabin"/>
              </a:rPr>
              <a:t>Nhược điểm:</a:t>
            </a:r>
          </a:p>
          <a:p>
            <a:pPr algn="l" marL="1121146" indent="-373715" lvl="2">
              <a:lnSpc>
                <a:spcPts val="3635"/>
              </a:lnSpc>
              <a:buFont typeface="Arial"/>
              <a:buChar char="⚬"/>
            </a:pPr>
            <a:r>
              <a:rPr lang="en-US" sz="2596">
                <a:solidFill>
                  <a:srgbClr val="473821"/>
                </a:solidFill>
                <a:latin typeface="Cabin"/>
                <a:ea typeface="Cabin"/>
                <a:cs typeface="Cabin"/>
                <a:sym typeface="Cabin"/>
              </a:rPr>
              <a:t>Xử lý chậm, không hiệu quả với hình dạng thay đổi.</a:t>
            </a:r>
          </a:p>
          <a:p>
            <a:pPr algn="l">
              <a:lnSpc>
                <a:spcPts val="3635"/>
              </a:lnSpc>
            </a:pPr>
            <a:r>
              <a:rPr lang="en-US" sz="2596">
                <a:solidFill>
                  <a:srgbClr val="473821"/>
                </a:solidFill>
                <a:latin typeface="Cabin"/>
                <a:ea typeface="Cabin"/>
                <a:cs typeface="Cabin"/>
                <a:sym typeface="Cabin"/>
              </a:rPr>
              <a:t>3.2. CNN (Convolutional Neural Network)</a:t>
            </a:r>
          </a:p>
          <a:p>
            <a:pPr algn="l" marL="560573" indent="-280287" lvl="1">
              <a:lnSpc>
                <a:spcPts val="3635"/>
              </a:lnSpc>
              <a:buFont typeface="Arial"/>
              <a:buChar char="•"/>
            </a:pPr>
            <a:r>
              <a:rPr lang="en-US" sz="2596">
                <a:solidFill>
                  <a:srgbClr val="473821"/>
                </a:solidFill>
                <a:latin typeface="Cabin"/>
                <a:ea typeface="Cabin"/>
                <a:cs typeface="Cabin"/>
                <a:sym typeface="Cabin"/>
              </a:rPr>
              <a:t>Ưu điểm:</a:t>
            </a:r>
          </a:p>
          <a:p>
            <a:pPr algn="l" marL="1121146" indent="-373715" lvl="2">
              <a:lnSpc>
                <a:spcPts val="3635"/>
              </a:lnSpc>
              <a:buFont typeface="Arial"/>
              <a:buChar char="⚬"/>
            </a:pPr>
            <a:r>
              <a:rPr lang="en-US" sz="2596">
                <a:solidFill>
                  <a:srgbClr val="473821"/>
                </a:solidFill>
                <a:latin typeface="Cabin"/>
                <a:ea typeface="Cabin"/>
                <a:cs typeface="Cabin"/>
                <a:sym typeface="Cabin"/>
              </a:rPr>
              <a:t>Tự động trích xuất đặc trưng, hiệu suất cao.</a:t>
            </a:r>
          </a:p>
          <a:p>
            <a:pPr algn="l" marL="560573" indent="-280287" lvl="1">
              <a:lnSpc>
                <a:spcPts val="3635"/>
              </a:lnSpc>
              <a:buFont typeface="Arial"/>
              <a:buChar char="•"/>
            </a:pPr>
            <a:r>
              <a:rPr lang="en-US" sz="2596">
                <a:solidFill>
                  <a:srgbClr val="473821"/>
                </a:solidFill>
                <a:latin typeface="Cabin"/>
                <a:ea typeface="Cabin"/>
                <a:cs typeface="Cabin"/>
                <a:sym typeface="Cabin"/>
              </a:rPr>
              <a:t>Nhược điểm:</a:t>
            </a:r>
          </a:p>
          <a:p>
            <a:pPr algn="l" marL="1121146" indent="-373715" lvl="2">
              <a:lnSpc>
                <a:spcPts val="3635"/>
              </a:lnSpc>
              <a:buFont typeface="Arial"/>
              <a:buChar char="⚬"/>
            </a:pPr>
            <a:r>
              <a:rPr lang="en-US" sz="2596">
                <a:solidFill>
                  <a:srgbClr val="473821"/>
                </a:solidFill>
                <a:latin typeface="Cabin"/>
                <a:ea typeface="Cabin"/>
                <a:cs typeface="Cabin"/>
                <a:sym typeface="Cabin"/>
              </a:rPr>
              <a:t>Cần GPU mạnh, dữ liệu lớn.</a:t>
            </a:r>
          </a:p>
          <a:p>
            <a:pPr algn="l">
              <a:lnSpc>
                <a:spcPts val="3635"/>
              </a:lnSpc>
            </a:pPr>
            <a:r>
              <a:rPr lang="en-US" sz="2596">
                <a:solidFill>
                  <a:srgbClr val="473821"/>
                </a:solidFill>
                <a:latin typeface="Cabin"/>
                <a:ea typeface="Cabin"/>
                <a:cs typeface="Cabin"/>
                <a:sym typeface="Cabin"/>
              </a:rPr>
              <a:t>3.3. YOLO (You Only Look Once)</a:t>
            </a:r>
          </a:p>
          <a:p>
            <a:pPr algn="l" marL="560573" indent="-280287" lvl="1">
              <a:lnSpc>
                <a:spcPts val="3635"/>
              </a:lnSpc>
              <a:buFont typeface="Arial"/>
              <a:buChar char="•"/>
            </a:pPr>
            <a:r>
              <a:rPr lang="en-US" sz="2596">
                <a:solidFill>
                  <a:srgbClr val="473821"/>
                </a:solidFill>
                <a:latin typeface="Cabin"/>
                <a:ea typeface="Cabin"/>
                <a:cs typeface="Cabin"/>
                <a:sym typeface="Cabin"/>
              </a:rPr>
              <a:t>Ưu điểm:</a:t>
            </a:r>
          </a:p>
          <a:p>
            <a:pPr algn="l" marL="1121146" indent="-373715" lvl="2">
              <a:lnSpc>
                <a:spcPts val="3635"/>
              </a:lnSpc>
              <a:buFont typeface="Arial"/>
              <a:buChar char="⚬"/>
            </a:pPr>
            <a:r>
              <a:rPr lang="en-US" sz="2596">
                <a:solidFill>
                  <a:srgbClr val="473821"/>
                </a:solidFill>
                <a:latin typeface="Cabin"/>
                <a:ea typeface="Cabin"/>
                <a:cs typeface="Cabin"/>
                <a:sym typeface="Cabin"/>
              </a:rPr>
              <a:t>Nhanh và hiệu quả: Phát hiện đối tượng trong một lần truyền qua mạng nơ-ron duy nhất.</a:t>
            </a:r>
          </a:p>
          <a:p>
            <a:pPr algn="l" marL="1121146" indent="-373715" lvl="2">
              <a:lnSpc>
                <a:spcPts val="3635"/>
              </a:lnSpc>
              <a:buFont typeface="Arial"/>
              <a:buChar char="⚬"/>
            </a:pPr>
            <a:r>
              <a:rPr lang="en-US" sz="2596">
                <a:solidFill>
                  <a:srgbClr val="473821"/>
                </a:solidFill>
                <a:latin typeface="Cabin"/>
                <a:ea typeface="Cabin"/>
                <a:cs typeface="Cabin"/>
                <a:sym typeface="Cabin"/>
              </a:rPr>
              <a:t>Thời gian thực: Phù hợp với các ứng dụng yêu cầu xử lý nhanh, như giám sát video, lái xe tự động.</a:t>
            </a:r>
          </a:p>
          <a:p>
            <a:pPr algn="l" marL="1121146" indent="-373715" lvl="2">
              <a:lnSpc>
                <a:spcPts val="3635"/>
              </a:lnSpc>
              <a:buFont typeface="Arial"/>
              <a:buChar char="⚬"/>
            </a:pPr>
            <a:r>
              <a:rPr lang="en-US" sz="2596">
                <a:solidFill>
                  <a:srgbClr val="473821"/>
                </a:solidFill>
                <a:latin typeface="Cabin"/>
                <a:ea typeface="Cabin"/>
                <a:cs typeface="Cabin"/>
                <a:sym typeface="Cabin"/>
              </a:rPr>
              <a:t>Đơn giản và tiết kiệm tài nguyên: Không cần quá nhiều bước phức tạp, dễ triển khai.</a:t>
            </a:r>
          </a:p>
          <a:p>
            <a:pPr algn="l" marL="560573" indent="-280287" lvl="1">
              <a:lnSpc>
                <a:spcPts val="3635"/>
              </a:lnSpc>
              <a:buFont typeface="Arial"/>
              <a:buChar char="•"/>
            </a:pPr>
            <a:r>
              <a:rPr lang="en-US" sz="2596">
                <a:solidFill>
                  <a:srgbClr val="473821"/>
                </a:solidFill>
                <a:latin typeface="Cabin"/>
                <a:ea typeface="Cabin"/>
                <a:cs typeface="Cabin"/>
                <a:sym typeface="Cabin"/>
              </a:rPr>
              <a:t>Nhược điểm:</a:t>
            </a:r>
          </a:p>
          <a:p>
            <a:pPr algn="l" marL="1121146" indent="-373715" lvl="2">
              <a:lnSpc>
                <a:spcPts val="3635"/>
              </a:lnSpc>
              <a:buFont typeface="Arial"/>
              <a:buChar char="⚬"/>
            </a:pPr>
            <a:r>
              <a:rPr lang="en-US" sz="2596">
                <a:solidFill>
                  <a:srgbClr val="473821"/>
                </a:solidFill>
                <a:latin typeface="Cabin"/>
                <a:ea typeface="Cabin"/>
                <a:cs typeface="Cabin"/>
                <a:sym typeface="Cabin"/>
              </a:rPr>
              <a:t>Độ chính xác không cao với đối tượng nhỏ: YOLO có thể gặp khó khăn khi phát hiện các đối tượng nhỏ hoặc gần nhau.</a:t>
            </a:r>
          </a:p>
          <a:p>
            <a:pPr algn="l" marL="1121146" indent="-373715" lvl="2">
              <a:lnSpc>
                <a:spcPts val="3635"/>
              </a:lnSpc>
              <a:buFont typeface="Arial"/>
              <a:buChar char="⚬"/>
            </a:pPr>
            <a:r>
              <a:rPr lang="en-US" sz="2596">
                <a:solidFill>
                  <a:srgbClr val="473821"/>
                </a:solidFill>
                <a:latin typeface="Cabin"/>
                <a:ea typeface="Cabin"/>
                <a:cs typeface="Cabin"/>
                <a:sym typeface="Cabin"/>
              </a:rPr>
              <a:t>Yêu cầu mạng nơ-ron mạnh mẽ: Dù nhanh, nhưng cần mạng nơ-ron đủ mạnh để đạt hiệu quả tối ưu</a:t>
            </a:r>
          </a:p>
          <a:p>
            <a:pPr algn="l">
              <a:lnSpc>
                <a:spcPts val="3635"/>
              </a:lnSpc>
            </a:pPr>
          </a:p>
        </p:txBody>
      </p:sp>
      <p:sp>
        <p:nvSpPr>
          <p:cNvPr name="TextBox 9" id="9"/>
          <p:cNvSpPr txBox="true"/>
          <p:nvPr/>
        </p:nvSpPr>
        <p:spPr>
          <a:xfrm rot="0">
            <a:off x="4017261" y="165065"/>
            <a:ext cx="10253477" cy="778741"/>
          </a:xfrm>
          <a:prstGeom prst="rect">
            <a:avLst/>
          </a:prstGeom>
        </p:spPr>
        <p:txBody>
          <a:bodyPr anchor="t" rtlCol="false" tIns="0" lIns="0" bIns="0" rIns="0">
            <a:spAutoFit/>
          </a:bodyPr>
          <a:lstStyle/>
          <a:p>
            <a:pPr algn="ctr">
              <a:lnSpc>
                <a:spcPts val="6410"/>
              </a:lnSpc>
            </a:pPr>
            <a:r>
              <a:rPr lang="en-US" sz="4514" spc="49">
                <a:solidFill>
                  <a:srgbClr val="473821"/>
                </a:solidFill>
                <a:latin typeface="Cabin"/>
                <a:ea typeface="Cabin"/>
                <a:cs typeface="Cabin"/>
                <a:sym typeface="Cabin"/>
              </a:rPr>
              <a:t>Phần I: Nhận dạng đối tượng trong video</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8055" t="0" r="-51235" b="-33738"/>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943806"/>
            <a:ext cx="16230600" cy="9132931"/>
            <a:chOff x="0" y="0"/>
            <a:chExt cx="4631212" cy="2605975"/>
          </a:xfrm>
        </p:grpSpPr>
        <p:sp>
          <p:nvSpPr>
            <p:cNvPr name="Freeform 6" id="6"/>
            <p:cNvSpPr/>
            <p:nvPr/>
          </p:nvSpPr>
          <p:spPr>
            <a:xfrm flipH="false" flipV="false" rot="0">
              <a:off x="0" y="0"/>
              <a:ext cx="4631213" cy="2605975"/>
            </a:xfrm>
            <a:custGeom>
              <a:avLst/>
              <a:gdLst/>
              <a:ahLst/>
              <a:cxnLst/>
              <a:rect r="r" b="b" t="t" l="l"/>
              <a:pathLst>
                <a:path h="2605975" w="4631213">
                  <a:moveTo>
                    <a:pt x="24327" y="0"/>
                  </a:moveTo>
                  <a:lnTo>
                    <a:pt x="4606886" y="0"/>
                  </a:lnTo>
                  <a:cubicBezTo>
                    <a:pt x="4620321" y="0"/>
                    <a:pt x="4631213" y="10891"/>
                    <a:pt x="4631213" y="24327"/>
                  </a:cubicBezTo>
                  <a:lnTo>
                    <a:pt x="4631213" y="2581649"/>
                  </a:lnTo>
                  <a:cubicBezTo>
                    <a:pt x="4631213" y="2595084"/>
                    <a:pt x="4620321" y="2605975"/>
                    <a:pt x="4606886" y="2605975"/>
                  </a:cubicBezTo>
                  <a:lnTo>
                    <a:pt x="24327" y="2605975"/>
                  </a:lnTo>
                  <a:cubicBezTo>
                    <a:pt x="10891" y="2605975"/>
                    <a:pt x="0" y="2595084"/>
                    <a:pt x="0" y="2581649"/>
                  </a:cubicBezTo>
                  <a:lnTo>
                    <a:pt x="0" y="24327"/>
                  </a:lnTo>
                  <a:cubicBezTo>
                    <a:pt x="0" y="10891"/>
                    <a:pt x="10891" y="0"/>
                    <a:pt x="24327" y="0"/>
                  </a:cubicBezTo>
                  <a:close/>
                </a:path>
              </a:pathLst>
            </a:custGeom>
            <a:solidFill>
              <a:srgbClr val="EFE9D6">
                <a:alpha val="49804"/>
              </a:srgbClr>
            </a:solidFill>
            <a:ln cap="rnd">
              <a:noFill/>
              <a:prstDash val="solid"/>
              <a:round/>
            </a:ln>
          </p:spPr>
        </p:sp>
        <p:sp>
          <p:nvSpPr>
            <p:cNvPr name="TextBox 7" id="7"/>
            <p:cNvSpPr txBox="true"/>
            <p:nvPr/>
          </p:nvSpPr>
          <p:spPr>
            <a:xfrm>
              <a:off x="0" y="-47625"/>
              <a:ext cx="4631212" cy="26536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241998" y="980439"/>
            <a:ext cx="15657579" cy="10387331"/>
          </a:xfrm>
          <a:prstGeom prst="rect">
            <a:avLst/>
          </a:prstGeom>
        </p:spPr>
        <p:txBody>
          <a:bodyPr anchor="t" rtlCol="false" tIns="0" lIns="0" bIns="0" rIns="0">
            <a:spAutoFit/>
          </a:bodyPr>
          <a:lstStyle/>
          <a:p>
            <a:pPr algn="l">
              <a:lnSpc>
                <a:spcPts val="3919"/>
              </a:lnSpc>
            </a:pPr>
            <a:r>
              <a:rPr lang="en-US" sz="2799">
                <a:solidFill>
                  <a:srgbClr val="473821"/>
                </a:solidFill>
                <a:latin typeface="Cabin"/>
                <a:ea typeface="Cabin"/>
                <a:cs typeface="Cabin"/>
                <a:sym typeface="Cabin"/>
              </a:rPr>
              <a:t>1. OpenCV</a:t>
            </a:r>
          </a:p>
          <a:p>
            <a:pPr algn="l" marL="604513" indent="-302256" lvl="1">
              <a:lnSpc>
                <a:spcPts val="3919"/>
              </a:lnSpc>
              <a:buFont typeface="Arial"/>
              <a:buChar char="•"/>
            </a:pPr>
            <a:r>
              <a:rPr lang="en-US" sz="2799">
                <a:solidFill>
                  <a:srgbClr val="473821"/>
                </a:solidFill>
                <a:latin typeface="Cabin"/>
                <a:ea typeface="Cabin"/>
                <a:cs typeface="Cabin"/>
                <a:sym typeface="Cabin"/>
              </a:rPr>
              <a:t>Khái niệm:</a:t>
            </a:r>
          </a:p>
          <a:p>
            <a:pPr algn="l" marL="1209026" indent="-403009" lvl="2">
              <a:lnSpc>
                <a:spcPts val="3919"/>
              </a:lnSpc>
              <a:buFont typeface="Arial"/>
              <a:buChar char="⚬"/>
            </a:pPr>
            <a:r>
              <a:rPr lang="en-US" sz="2799">
                <a:solidFill>
                  <a:srgbClr val="473821"/>
                </a:solidFill>
                <a:latin typeface="Cabin"/>
                <a:ea typeface="Cabin"/>
                <a:cs typeface="Cabin"/>
                <a:sym typeface="Cabin"/>
              </a:rPr>
              <a:t>Thư viện mã nguồn mở cho xử lý hình ảnh và video, hỗ trợ đa nền tảng (Windows, macOS, Linux, iOS, Android).</a:t>
            </a:r>
          </a:p>
          <a:p>
            <a:pPr algn="l" marL="1209026" indent="-403009" lvl="2">
              <a:lnSpc>
                <a:spcPts val="3919"/>
              </a:lnSpc>
              <a:buFont typeface="Arial"/>
              <a:buChar char="⚬"/>
            </a:pPr>
            <a:r>
              <a:rPr lang="en-US" sz="2799">
                <a:solidFill>
                  <a:srgbClr val="473821"/>
                </a:solidFill>
                <a:latin typeface="Cabin"/>
                <a:ea typeface="Cabin"/>
                <a:cs typeface="Cabin"/>
                <a:sym typeface="Cabin"/>
              </a:rPr>
              <a:t>Giao diện chính: C++ và Python (cv2).</a:t>
            </a:r>
          </a:p>
          <a:p>
            <a:pPr algn="l">
              <a:lnSpc>
                <a:spcPts val="3919"/>
              </a:lnSpc>
            </a:pPr>
            <a:r>
              <a:rPr lang="en-US" sz="2799">
                <a:solidFill>
                  <a:srgbClr val="473821"/>
                </a:solidFill>
                <a:latin typeface="Cabin"/>
                <a:ea typeface="Cabin"/>
                <a:cs typeface="Cabin"/>
                <a:sym typeface="Cabin"/>
              </a:rPr>
              <a:t>2. PyTorch</a:t>
            </a:r>
          </a:p>
          <a:p>
            <a:pPr algn="l" marL="604513" indent="-302256" lvl="1">
              <a:lnSpc>
                <a:spcPts val="3919"/>
              </a:lnSpc>
              <a:buFont typeface="Arial"/>
              <a:buChar char="•"/>
            </a:pPr>
            <a:r>
              <a:rPr lang="en-US" sz="2799">
                <a:solidFill>
                  <a:srgbClr val="473821"/>
                </a:solidFill>
                <a:latin typeface="Cabin"/>
                <a:ea typeface="Cabin"/>
                <a:cs typeface="Cabin"/>
                <a:sym typeface="Cabin"/>
              </a:rPr>
              <a:t>Khái niệm: Framework học sâu mã nguồn mở từ Meta AI (2016), sử dụng đồ thị tính toán động.</a:t>
            </a:r>
          </a:p>
          <a:p>
            <a:pPr algn="l">
              <a:lnSpc>
                <a:spcPts val="3919"/>
              </a:lnSpc>
            </a:pPr>
            <a:r>
              <a:rPr lang="en-US" sz="2799">
                <a:solidFill>
                  <a:srgbClr val="473821"/>
                </a:solidFill>
                <a:latin typeface="Cabin"/>
                <a:ea typeface="Cabin"/>
                <a:cs typeface="Cabin"/>
                <a:sym typeface="Cabin"/>
              </a:rPr>
              <a:t>3. PyQt6</a:t>
            </a:r>
          </a:p>
          <a:p>
            <a:pPr algn="l" marL="604513" indent="-302256" lvl="1">
              <a:lnSpc>
                <a:spcPts val="3919"/>
              </a:lnSpc>
              <a:buFont typeface="Arial"/>
              <a:buChar char="•"/>
            </a:pPr>
            <a:r>
              <a:rPr lang="en-US" sz="2799">
                <a:solidFill>
                  <a:srgbClr val="473821"/>
                </a:solidFill>
                <a:latin typeface="Cabin"/>
                <a:ea typeface="Cabin"/>
                <a:cs typeface="Cabin"/>
                <a:sym typeface="Cabin"/>
              </a:rPr>
              <a:t>Khái niệm: Công cụ lập trình giao diện người dùng (GUI) dựa trên thư viện Qt.</a:t>
            </a:r>
          </a:p>
          <a:p>
            <a:pPr algn="l">
              <a:lnSpc>
                <a:spcPts val="3919"/>
              </a:lnSpc>
            </a:pPr>
            <a:r>
              <a:rPr lang="en-US" sz="2799">
                <a:solidFill>
                  <a:srgbClr val="473821"/>
                </a:solidFill>
                <a:latin typeface="Cabin"/>
                <a:ea typeface="Cabin"/>
                <a:cs typeface="Cabin"/>
                <a:sym typeface="Cabin"/>
              </a:rPr>
              <a:t>4. Pillow</a:t>
            </a:r>
          </a:p>
          <a:p>
            <a:pPr algn="l" marL="604513" indent="-302256" lvl="1">
              <a:lnSpc>
                <a:spcPts val="3919"/>
              </a:lnSpc>
              <a:buFont typeface="Arial"/>
              <a:buChar char="•"/>
            </a:pPr>
            <a:r>
              <a:rPr lang="en-US" sz="2799">
                <a:solidFill>
                  <a:srgbClr val="473821"/>
                </a:solidFill>
                <a:latin typeface="Cabin"/>
                <a:ea typeface="Cabin"/>
                <a:cs typeface="Cabin"/>
                <a:sym typeface="Cabin"/>
              </a:rPr>
              <a:t>Khái niệm: Thư viện xử lý hình ảnh trong Python, thay thế và cải tiến từ PIL.</a:t>
            </a:r>
          </a:p>
          <a:p>
            <a:pPr algn="l">
              <a:lnSpc>
                <a:spcPts val="3919"/>
              </a:lnSpc>
            </a:pPr>
            <a:r>
              <a:rPr lang="en-US" sz="2799">
                <a:solidFill>
                  <a:srgbClr val="473821"/>
                </a:solidFill>
                <a:latin typeface="Cabin"/>
                <a:ea typeface="Cabin"/>
                <a:cs typeface="Cabin"/>
                <a:sym typeface="Cabin"/>
              </a:rPr>
              <a:t>5. NumPy &amp; SciPy</a:t>
            </a:r>
          </a:p>
          <a:p>
            <a:pPr algn="l" marL="604513" indent="-302256" lvl="1">
              <a:lnSpc>
                <a:spcPts val="3919"/>
              </a:lnSpc>
              <a:buFont typeface="Arial"/>
              <a:buChar char="•"/>
            </a:pPr>
            <a:r>
              <a:rPr lang="en-US" sz="2799">
                <a:solidFill>
                  <a:srgbClr val="473821"/>
                </a:solidFill>
                <a:latin typeface="Cabin"/>
                <a:ea typeface="Cabin"/>
                <a:cs typeface="Cabin"/>
                <a:sym typeface="Cabin"/>
              </a:rPr>
              <a:t>NumPy: Thư viện cơ bản cho tính toán khoa học, xử lý mảng đa chiều.</a:t>
            </a:r>
          </a:p>
          <a:p>
            <a:pPr algn="l">
              <a:lnSpc>
                <a:spcPts val="3919"/>
              </a:lnSpc>
            </a:pPr>
            <a:r>
              <a:rPr lang="en-US" sz="2799">
                <a:solidFill>
                  <a:srgbClr val="473821"/>
                </a:solidFill>
                <a:latin typeface="Cabin"/>
                <a:ea typeface="Cabin"/>
                <a:cs typeface="Cabin"/>
                <a:sym typeface="Cabin"/>
              </a:rPr>
              <a:t>6. Ultralytics</a:t>
            </a:r>
          </a:p>
          <a:p>
            <a:pPr algn="l" marL="604513" indent="-302256" lvl="1">
              <a:lnSpc>
                <a:spcPts val="3919"/>
              </a:lnSpc>
              <a:buFont typeface="Arial"/>
              <a:buChar char="•"/>
            </a:pPr>
            <a:r>
              <a:rPr lang="en-US" sz="2799">
                <a:solidFill>
                  <a:srgbClr val="473821"/>
                </a:solidFill>
                <a:latin typeface="Cabin"/>
                <a:ea typeface="Cabin"/>
                <a:cs typeface="Cabin"/>
                <a:sym typeface="Cabin"/>
              </a:rPr>
              <a:t>Khái niệm:</a:t>
            </a:r>
          </a:p>
          <a:p>
            <a:pPr algn="l" marL="1209026" indent="-403009" lvl="2">
              <a:lnSpc>
                <a:spcPts val="3919"/>
              </a:lnSpc>
              <a:buFont typeface="Arial"/>
              <a:buChar char="⚬"/>
            </a:pPr>
            <a:r>
              <a:rPr lang="en-US" sz="2799">
                <a:solidFill>
                  <a:srgbClr val="473821"/>
                </a:solidFill>
                <a:latin typeface="Cabin"/>
                <a:ea typeface="Cabin"/>
                <a:cs typeface="Cabin"/>
                <a:sym typeface="Cabin"/>
              </a:rPr>
              <a:t>Thư viện hỗ trợ triển khai mô hình YOLO (YOLOv3 đến YOLOv8).</a:t>
            </a:r>
          </a:p>
          <a:p>
            <a:pPr algn="l" marL="1209026" indent="-403009" lvl="2">
              <a:lnSpc>
                <a:spcPts val="3919"/>
              </a:lnSpc>
              <a:buFont typeface="Arial"/>
              <a:buChar char="⚬"/>
            </a:pPr>
            <a:r>
              <a:rPr lang="en-US" sz="2799">
                <a:solidFill>
                  <a:srgbClr val="473821"/>
                </a:solidFill>
                <a:latin typeface="Cabin"/>
                <a:ea typeface="Cabin"/>
                <a:cs typeface="Cabin"/>
                <a:sym typeface="Cabin"/>
              </a:rPr>
              <a:t>Tích hợp tính năng xử lý dữ liệu, theo dõi tiến trình.</a:t>
            </a:r>
          </a:p>
          <a:p>
            <a:pPr algn="l">
              <a:lnSpc>
                <a:spcPts val="3919"/>
              </a:lnSpc>
            </a:pPr>
          </a:p>
          <a:p>
            <a:pPr algn="l">
              <a:lnSpc>
                <a:spcPts val="3919"/>
              </a:lnSpc>
            </a:pPr>
          </a:p>
          <a:p>
            <a:pPr algn="l">
              <a:lnSpc>
                <a:spcPts val="3919"/>
              </a:lnSpc>
            </a:pPr>
          </a:p>
          <a:p>
            <a:pPr algn="l">
              <a:lnSpc>
                <a:spcPts val="3919"/>
              </a:lnSpc>
            </a:pPr>
          </a:p>
        </p:txBody>
      </p:sp>
      <p:sp>
        <p:nvSpPr>
          <p:cNvPr name="TextBox 9" id="9"/>
          <p:cNvSpPr txBox="true"/>
          <p:nvPr/>
        </p:nvSpPr>
        <p:spPr>
          <a:xfrm rot="0">
            <a:off x="4017261" y="165065"/>
            <a:ext cx="10253477" cy="778741"/>
          </a:xfrm>
          <a:prstGeom prst="rect">
            <a:avLst/>
          </a:prstGeom>
        </p:spPr>
        <p:txBody>
          <a:bodyPr anchor="t" rtlCol="false" tIns="0" lIns="0" bIns="0" rIns="0">
            <a:spAutoFit/>
          </a:bodyPr>
          <a:lstStyle/>
          <a:p>
            <a:pPr algn="ctr">
              <a:lnSpc>
                <a:spcPts val="6410"/>
              </a:lnSpc>
            </a:pPr>
            <a:r>
              <a:rPr lang="en-US" sz="4514" spc="49">
                <a:solidFill>
                  <a:srgbClr val="473821"/>
                </a:solidFill>
                <a:latin typeface="Cabin"/>
                <a:ea typeface="Cabin"/>
                <a:cs typeface="Cabin"/>
                <a:sym typeface="Cabin"/>
              </a:rPr>
              <a:t>Phần II: Các framework, thư viện sử dụng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51811"/>
            <a:ext cx="15839776" cy="9039128"/>
            <a:chOff x="0" y="0"/>
            <a:chExt cx="4171793" cy="2380676"/>
          </a:xfrm>
        </p:grpSpPr>
        <p:sp>
          <p:nvSpPr>
            <p:cNvPr name="Freeform 6" id="6"/>
            <p:cNvSpPr/>
            <p:nvPr/>
          </p:nvSpPr>
          <p:spPr>
            <a:xfrm flipH="false" flipV="false" rot="0">
              <a:off x="0" y="0"/>
              <a:ext cx="4171793" cy="2380676"/>
            </a:xfrm>
            <a:custGeom>
              <a:avLst/>
              <a:gdLst/>
              <a:ahLst/>
              <a:cxnLst/>
              <a:rect r="r" b="b" t="t" l="l"/>
              <a:pathLst>
                <a:path h="2380676" w="4171793">
                  <a:moveTo>
                    <a:pt x="24927" y="0"/>
                  </a:moveTo>
                  <a:lnTo>
                    <a:pt x="4146866" y="0"/>
                  </a:lnTo>
                  <a:cubicBezTo>
                    <a:pt x="4160633" y="0"/>
                    <a:pt x="4171793" y="11160"/>
                    <a:pt x="4171793" y="24927"/>
                  </a:cubicBezTo>
                  <a:lnTo>
                    <a:pt x="4171793" y="2355749"/>
                  </a:lnTo>
                  <a:cubicBezTo>
                    <a:pt x="4171793" y="2369515"/>
                    <a:pt x="4160633" y="2380676"/>
                    <a:pt x="4146866" y="2380676"/>
                  </a:cubicBezTo>
                  <a:lnTo>
                    <a:pt x="24927" y="2380676"/>
                  </a:lnTo>
                  <a:cubicBezTo>
                    <a:pt x="11160" y="2380676"/>
                    <a:pt x="0" y="2369515"/>
                    <a:pt x="0" y="2355749"/>
                  </a:cubicBezTo>
                  <a:lnTo>
                    <a:pt x="0" y="24927"/>
                  </a:lnTo>
                  <a:cubicBezTo>
                    <a:pt x="0" y="11160"/>
                    <a:pt x="11160" y="0"/>
                    <a:pt x="24927"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4171793" cy="2428301"/>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164953" y="962025"/>
            <a:ext cx="15703523" cy="8977844"/>
          </a:xfrm>
          <a:prstGeom prst="rect">
            <a:avLst/>
          </a:prstGeom>
        </p:spPr>
        <p:txBody>
          <a:bodyPr anchor="t" rtlCol="false" tIns="0" lIns="0" bIns="0" rIns="0">
            <a:spAutoFit/>
          </a:bodyPr>
          <a:lstStyle/>
          <a:p>
            <a:pPr algn="l">
              <a:lnSpc>
                <a:spcPts val="4433"/>
              </a:lnSpc>
            </a:pPr>
            <a:r>
              <a:rPr lang="en-US" sz="3166">
                <a:solidFill>
                  <a:srgbClr val="473821"/>
                </a:solidFill>
                <a:latin typeface="Cabin"/>
                <a:ea typeface="Cabin"/>
                <a:cs typeface="Cabin"/>
                <a:sym typeface="Cabin"/>
              </a:rPr>
              <a:t>YOLO (You Only Look Once) - Phương Pháp </a:t>
            </a:r>
            <a:r>
              <a:rPr lang="en-US" sz="3166">
                <a:solidFill>
                  <a:srgbClr val="473821"/>
                </a:solidFill>
                <a:latin typeface="Cabin"/>
                <a:ea typeface="Cabin"/>
                <a:cs typeface="Cabin"/>
                <a:sym typeface="Cabin"/>
              </a:rPr>
              <a:t>Phát Hiện Đối Tượng Thời Gian Thực</a:t>
            </a:r>
          </a:p>
          <a:p>
            <a:pPr algn="l" marL="683665" indent="-341833" lvl="1">
              <a:lnSpc>
                <a:spcPts val="4433"/>
              </a:lnSpc>
              <a:buFont typeface="Arial"/>
              <a:buChar char="•"/>
            </a:pPr>
            <a:r>
              <a:rPr lang="en-US" sz="3166">
                <a:solidFill>
                  <a:srgbClr val="473821"/>
                </a:solidFill>
                <a:latin typeface="Cabin"/>
                <a:ea typeface="Cabin"/>
                <a:cs typeface="Cabin"/>
                <a:sym typeface="Cabin"/>
              </a:rPr>
              <a:t>Giới th</a:t>
            </a:r>
            <a:r>
              <a:rPr lang="en-US" sz="3166">
                <a:solidFill>
                  <a:srgbClr val="473821"/>
                </a:solidFill>
                <a:latin typeface="Cabin"/>
                <a:ea typeface="Cabin"/>
                <a:cs typeface="Cabin"/>
                <a:sym typeface="Cabin"/>
              </a:rPr>
              <a:t>iệu:</a:t>
            </a:r>
          </a:p>
          <a:p>
            <a:pPr algn="l" marL="1367330" indent="-455777" lvl="2">
              <a:lnSpc>
                <a:spcPts val="4433"/>
              </a:lnSpc>
              <a:buFont typeface="Arial"/>
              <a:buChar char="⚬"/>
            </a:pPr>
            <a:r>
              <a:rPr lang="en-US" sz="3166">
                <a:solidFill>
                  <a:srgbClr val="473821"/>
                </a:solidFill>
                <a:latin typeface="Cabin"/>
                <a:ea typeface="Cabin"/>
                <a:cs typeface="Cabin"/>
                <a:sym typeface="Cabin"/>
              </a:rPr>
              <a:t>Phương pháp phát hiện đối tượng nổi bật, được giới thiệu bởi Joseph Redmon vào năm 2016.</a:t>
            </a:r>
          </a:p>
          <a:p>
            <a:pPr algn="l" marL="1367330" indent="-455777" lvl="2">
              <a:lnSpc>
                <a:spcPts val="4433"/>
              </a:lnSpc>
              <a:buFont typeface="Arial"/>
              <a:buChar char="⚬"/>
            </a:pPr>
            <a:r>
              <a:rPr lang="en-US" sz="3166">
                <a:solidFill>
                  <a:srgbClr val="473821"/>
                </a:solidFill>
                <a:latin typeface="Cabin"/>
                <a:ea typeface="Cabin"/>
                <a:cs typeface="Cabin"/>
                <a:sym typeface="Cabin"/>
              </a:rPr>
              <a:t>Phổ biến trong các ứng dụng thời gian thực.</a:t>
            </a:r>
          </a:p>
          <a:p>
            <a:pPr algn="l" marL="683665" indent="-341833" lvl="1">
              <a:lnSpc>
                <a:spcPts val="4433"/>
              </a:lnSpc>
              <a:buFont typeface="Arial"/>
              <a:buChar char="•"/>
            </a:pPr>
            <a:r>
              <a:rPr lang="en-US" sz="3166">
                <a:solidFill>
                  <a:srgbClr val="473821"/>
                </a:solidFill>
                <a:latin typeface="Cabin"/>
                <a:ea typeface="Cabin"/>
                <a:cs typeface="Cabin"/>
                <a:sym typeface="Cabin"/>
              </a:rPr>
              <a:t>Nguyên lý hoạt động:</a:t>
            </a:r>
          </a:p>
          <a:p>
            <a:pPr algn="l" marL="1367330" indent="-455777" lvl="2">
              <a:lnSpc>
                <a:spcPts val="4433"/>
              </a:lnSpc>
              <a:buFont typeface="Arial"/>
              <a:buChar char="⚬"/>
            </a:pPr>
            <a:r>
              <a:rPr lang="en-US" sz="3166">
                <a:solidFill>
                  <a:srgbClr val="473821"/>
                </a:solidFill>
                <a:latin typeface="Cabin"/>
                <a:ea typeface="Cabin"/>
                <a:cs typeface="Cabin"/>
                <a:sym typeface="Cabin"/>
              </a:rPr>
              <a:t>C</a:t>
            </a:r>
            <a:r>
              <a:rPr lang="en-US" sz="3166">
                <a:solidFill>
                  <a:srgbClr val="473821"/>
                </a:solidFill>
                <a:latin typeface="Cabin"/>
                <a:ea typeface="Cabin"/>
                <a:cs typeface="Cabin"/>
                <a:sym typeface="Cabin"/>
              </a:rPr>
              <a:t>hia hình ảnh thành lưới (grid).</a:t>
            </a:r>
          </a:p>
          <a:p>
            <a:pPr algn="l" marL="1367330" indent="-455777" lvl="2">
              <a:lnSpc>
                <a:spcPts val="4433"/>
              </a:lnSpc>
              <a:buFont typeface="Arial"/>
              <a:buChar char="⚬"/>
            </a:pPr>
            <a:r>
              <a:rPr lang="en-US" sz="3166">
                <a:solidFill>
                  <a:srgbClr val="473821"/>
                </a:solidFill>
                <a:latin typeface="Cabin"/>
                <a:ea typeface="Cabin"/>
                <a:cs typeface="Cabin"/>
                <a:sym typeface="Cabin"/>
              </a:rPr>
              <a:t>Mỗi ô dự đoán các bounding boxes và xác suất đối tượng.</a:t>
            </a:r>
          </a:p>
          <a:p>
            <a:pPr algn="l" marL="1367330" indent="-455777" lvl="2">
              <a:lnSpc>
                <a:spcPts val="4433"/>
              </a:lnSpc>
              <a:buFont typeface="Arial"/>
              <a:buChar char="⚬"/>
            </a:pPr>
            <a:r>
              <a:rPr lang="en-US" sz="3166">
                <a:solidFill>
                  <a:srgbClr val="473821"/>
                </a:solidFill>
                <a:latin typeface="Cabin"/>
                <a:ea typeface="Cabin"/>
                <a:cs typeface="Cabin"/>
                <a:sym typeface="Cabin"/>
              </a:rPr>
              <a:t>Q</a:t>
            </a:r>
            <a:r>
              <a:rPr lang="en-US" sz="3166">
                <a:solidFill>
                  <a:srgbClr val="473821"/>
                </a:solidFill>
                <a:latin typeface="Cabin"/>
                <a:ea typeface="Cabin"/>
                <a:cs typeface="Cabin"/>
                <a:sym typeface="Cabin"/>
              </a:rPr>
              <a:t>uá trình xử lý chỉ cần một lần truyền (single forward pass).</a:t>
            </a:r>
          </a:p>
          <a:p>
            <a:pPr algn="l" marL="683665" indent="-341833" lvl="1">
              <a:lnSpc>
                <a:spcPts val="4433"/>
              </a:lnSpc>
              <a:buFont typeface="Arial"/>
              <a:buChar char="•"/>
            </a:pPr>
            <a:r>
              <a:rPr lang="en-US" sz="3166">
                <a:solidFill>
                  <a:srgbClr val="473821"/>
                </a:solidFill>
                <a:latin typeface="Cabin"/>
                <a:ea typeface="Cabin"/>
                <a:cs typeface="Cabin"/>
                <a:sym typeface="Cabin"/>
              </a:rPr>
              <a:t>Ưu điểm:</a:t>
            </a:r>
          </a:p>
          <a:p>
            <a:pPr algn="l" marL="1367330" indent="-455777" lvl="2">
              <a:lnSpc>
                <a:spcPts val="4433"/>
              </a:lnSpc>
              <a:buFont typeface="Arial"/>
              <a:buChar char="⚬"/>
            </a:pPr>
            <a:r>
              <a:rPr lang="en-US" sz="3166">
                <a:solidFill>
                  <a:srgbClr val="473821"/>
                </a:solidFill>
                <a:latin typeface="Cabin"/>
                <a:ea typeface="Cabin"/>
                <a:cs typeface="Cabin"/>
                <a:sym typeface="Cabin"/>
              </a:rPr>
              <a:t>Nhanh và hiệu quả: Xử lý trong một lần truyền giúp tăng tốc độ.</a:t>
            </a:r>
          </a:p>
          <a:p>
            <a:pPr algn="l" marL="1367330" indent="-455777" lvl="2">
              <a:lnSpc>
                <a:spcPts val="4433"/>
              </a:lnSpc>
              <a:buFont typeface="Arial"/>
              <a:buChar char="⚬"/>
            </a:pPr>
            <a:r>
              <a:rPr lang="en-US" sz="3166">
                <a:solidFill>
                  <a:srgbClr val="473821"/>
                </a:solidFill>
                <a:latin typeface="Cabin"/>
                <a:ea typeface="Cabin"/>
                <a:cs typeface="Cabin"/>
                <a:sym typeface="Cabin"/>
              </a:rPr>
              <a:t>Thời gian thực: Phù hợp với các ứng dụng yêu cầu phát hiện ngay lập tức.</a:t>
            </a:r>
          </a:p>
          <a:p>
            <a:pPr algn="l" marL="1367330" indent="-455777" lvl="2">
              <a:lnSpc>
                <a:spcPts val="4433"/>
              </a:lnSpc>
              <a:buFont typeface="Arial"/>
              <a:buChar char="⚬"/>
            </a:pPr>
            <a:r>
              <a:rPr lang="en-US" sz="3166">
                <a:solidFill>
                  <a:srgbClr val="473821"/>
                </a:solidFill>
                <a:latin typeface="Cabin"/>
                <a:ea typeface="Cabin"/>
                <a:cs typeface="Cabin"/>
                <a:sym typeface="Cabin"/>
              </a:rPr>
              <a:t>Đơn giản và tiết kiệm tài nguyên.</a:t>
            </a:r>
          </a:p>
          <a:p>
            <a:pPr algn="l" marL="683665" indent="-341833" lvl="1">
              <a:lnSpc>
                <a:spcPts val="4433"/>
              </a:lnSpc>
              <a:buFont typeface="Arial"/>
              <a:buChar char="•"/>
            </a:pPr>
            <a:r>
              <a:rPr lang="en-US" sz="3166">
                <a:solidFill>
                  <a:srgbClr val="473821"/>
                </a:solidFill>
                <a:latin typeface="Cabin"/>
                <a:ea typeface="Cabin"/>
                <a:cs typeface="Cabin"/>
                <a:sym typeface="Cabin"/>
              </a:rPr>
              <a:t>Ứng dụng:</a:t>
            </a:r>
          </a:p>
          <a:p>
            <a:pPr algn="l" marL="1367330" indent="-455777" lvl="2">
              <a:lnSpc>
                <a:spcPts val="4433"/>
              </a:lnSpc>
              <a:buFont typeface="Arial"/>
              <a:buChar char="⚬"/>
            </a:pPr>
            <a:r>
              <a:rPr lang="en-US" sz="3166">
                <a:solidFill>
                  <a:srgbClr val="473821"/>
                </a:solidFill>
                <a:latin typeface="Cabin"/>
                <a:ea typeface="Cabin"/>
                <a:cs typeface="Cabin"/>
                <a:sym typeface="Cabin"/>
              </a:rPr>
              <a:t>G</a:t>
            </a:r>
            <a:r>
              <a:rPr lang="en-US" sz="3166">
                <a:solidFill>
                  <a:srgbClr val="473821"/>
                </a:solidFill>
                <a:latin typeface="Cabin"/>
                <a:ea typeface="Cabin"/>
                <a:cs typeface="Cabin"/>
                <a:sym typeface="Cabin"/>
              </a:rPr>
              <a:t>iám sát video trực tiếp, lái xe tự động, nhận diện trong camera an ninh.</a:t>
            </a:r>
          </a:p>
          <a:p>
            <a:pPr algn="l">
              <a:lnSpc>
                <a:spcPts val="4433"/>
              </a:lnSpc>
            </a:pPr>
          </a:p>
        </p:txBody>
      </p:sp>
      <p:sp>
        <p:nvSpPr>
          <p:cNvPr name="TextBox 9" id="9"/>
          <p:cNvSpPr txBox="true"/>
          <p:nvPr/>
        </p:nvSpPr>
        <p:spPr>
          <a:xfrm rot="0">
            <a:off x="3631837" y="54019"/>
            <a:ext cx="10866616" cy="778741"/>
          </a:xfrm>
          <a:prstGeom prst="rect">
            <a:avLst/>
          </a:prstGeom>
        </p:spPr>
        <p:txBody>
          <a:bodyPr anchor="t" rtlCol="false" tIns="0" lIns="0" bIns="0" rIns="0">
            <a:spAutoFit/>
          </a:bodyPr>
          <a:lstStyle/>
          <a:p>
            <a:pPr algn="ctr">
              <a:lnSpc>
                <a:spcPts val="6410"/>
              </a:lnSpc>
            </a:pPr>
            <a:r>
              <a:rPr lang="en-US" sz="4514" spc="49">
                <a:solidFill>
                  <a:srgbClr val="473821"/>
                </a:solidFill>
                <a:latin typeface="Cabin"/>
                <a:ea typeface="Cabin"/>
                <a:cs typeface="Cabin"/>
                <a:sym typeface="Cabin"/>
              </a:rPr>
              <a:t>Phần III: Phương pháp phát hiện đối tượng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51811"/>
            <a:ext cx="15839776" cy="9039128"/>
            <a:chOff x="0" y="0"/>
            <a:chExt cx="4171793" cy="2380676"/>
          </a:xfrm>
        </p:grpSpPr>
        <p:sp>
          <p:nvSpPr>
            <p:cNvPr name="Freeform 6" id="6"/>
            <p:cNvSpPr/>
            <p:nvPr/>
          </p:nvSpPr>
          <p:spPr>
            <a:xfrm flipH="false" flipV="false" rot="0">
              <a:off x="0" y="0"/>
              <a:ext cx="4171793" cy="2380676"/>
            </a:xfrm>
            <a:custGeom>
              <a:avLst/>
              <a:gdLst/>
              <a:ahLst/>
              <a:cxnLst/>
              <a:rect r="r" b="b" t="t" l="l"/>
              <a:pathLst>
                <a:path h="2380676" w="4171793">
                  <a:moveTo>
                    <a:pt x="24927" y="0"/>
                  </a:moveTo>
                  <a:lnTo>
                    <a:pt x="4146866" y="0"/>
                  </a:lnTo>
                  <a:cubicBezTo>
                    <a:pt x="4160633" y="0"/>
                    <a:pt x="4171793" y="11160"/>
                    <a:pt x="4171793" y="24927"/>
                  </a:cubicBezTo>
                  <a:lnTo>
                    <a:pt x="4171793" y="2355749"/>
                  </a:lnTo>
                  <a:cubicBezTo>
                    <a:pt x="4171793" y="2369515"/>
                    <a:pt x="4160633" y="2380676"/>
                    <a:pt x="4146866" y="2380676"/>
                  </a:cubicBezTo>
                  <a:lnTo>
                    <a:pt x="24927" y="2380676"/>
                  </a:lnTo>
                  <a:cubicBezTo>
                    <a:pt x="11160" y="2380676"/>
                    <a:pt x="0" y="2369515"/>
                    <a:pt x="0" y="2355749"/>
                  </a:cubicBezTo>
                  <a:lnTo>
                    <a:pt x="0" y="24927"/>
                  </a:lnTo>
                  <a:cubicBezTo>
                    <a:pt x="0" y="11160"/>
                    <a:pt x="11160" y="0"/>
                    <a:pt x="24927"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4171793" cy="2428301"/>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7680291" y="1074485"/>
            <a:ext cx="8593779" cy="8593779"/>
          </a:xfrm>
          <a:custGeom>
            <a:avLst/>
            <a:gdLst/>
            <a:ahLst/>
            <a:cxnLst/>
            <a:rect r="r" b="b" t="t" l="l"/>
            <a:pathLst>
              <a:path h="8593779" w="8593779">
                <a:moveTo>
                  <a:pt x="0" y="0"/>
                </a:moveTo>
                <a:lnTo>
                  <a:pt x="8593779" y="0"/>
                </a:lnTo>
                <a:lnTo>
                  <a:pt x="8593779" y="8593779"/>
                </a:lnTo>
                <a:lnTo>
                  <a:pt x="0" y="8593779"/>
                </a:lnTo>
                <a:lnTo>
                  <a:pt x="0" y="0"/>
                </a:lnTo>
                <a:close/>
              </a:path>
            </a:pathLst>
          </a:custGeom>
          <a:blipFill>
            <a:blip r:embed="rId5"/>
            <a:stretch>
              <a:fillRect l="0" t="0" r="0" b="0"/>
            </a:stretch>
          </a:blipFill>
        </p:spPr>
      </p:sp>
      <p:sp>
        <p:nvSpPr>
          <p:cNvPr name="TextBox 9" id="9"/>
          <p:cNvSpPr txBox="true"/>
          <p:nvPr/>
        </p:nvSpPr>
        <p:spPr>
          <a:xfrm rot="0">
            <a:off x="1164953" y="962025"/>
            <a:ext cx="5212037" cy="8513024"/>
          </a:xfrm>
          <a:prstGeom prst="rect">
            <a:avLst/>
          </a:prstGeom>
        </p:spPr>
        <p:txBody>
          <a:bodyPr anchor="t" rtlCol="false" tIns="0" lIns="0" bIns="0" rIns="0">
            <a:spAutoFit/>
          </a:bodyPr>
          <a:lstStyle/>
          <a:p>
            <a:pPr algn="l">
              <a:lnSpc>
                <a:spcPts val="4853"/>
              </a:lnSpc>
            </a:pPr>
            <a:r>
              <a:rPr lang="en-US" sz="3466">
                <a:solidFill>
                  <a:srgbClr val="473821"/>
                </a:solidFill>
                <a:latin typeface="Cabin"/>
                <a:ea typeface="Cabin"/>
                <a:cs typeface="Cabin"/>
                <a:sym typeface="Cabin"/>
              </a:rPr>
              <a:t>1. Nguồn dữ liệu:</a:t>
            </a:r>
          </a:p>
          <a:p>
            <a:pPr algn="l">
              <a:lnSpc>
                <a:spcPts val="4853"/>
              </a:lnSpc>
            </a:pPr>
            <a:r>
              <a:rPr lang="en-US" sz="3466">
                <a:solidFill>
                  <a:srgbClr val="473821"/>
                </a:solidFill>
                <a:latin typeface="Cabin"/>
                <a:ea typeface="Cabin"/>
                <a:cs typeface="Cabin"/>
                <a:sym typeface="Cabin"/>
              </a:rPr>
              <a:t>COCO Datase</a:t>
            </a:r>
            <a:r>
              <a:rPr lang="en-US" sz="3466">
                <a:solidFill>
                  <a:srgbClr val="473821"/>
                </a:solidFill>
                <a:latin typeface="Cabin"/>
                <a:ea typeface="Cabin"/>
                <a:cs typeface="Cabin"/>
                <a:sym typeface="Cabin"/>
              </a:rPr>
              <a:t>t:</a:t>
            </a:r>
          </a:p>
          <a:p>
            <a:pPr algn="l" marL="748434" indent="-374217" lvl="1">
              <a:lnSpc>
                <a:spcPts val="4853"/>
              </a:lnSpc>
              <a:buFont typeface="Arial"/>
              <a:buChar char="•"/>
            </a:pPr>
            <a:r>
              <a:rPr lang="en-US" sz="3466">
                <a:solidFill>
                  <a:srgbClr val="473821"/>
                </a:solidFill>
                <a:latin typeface="Cabin"/>
                <a:ea typeface="Cabin"/>
                <a:cs typeface="Cabin"/>
                <a:sym typeface="Cabin"/>
              </a:rPr>
              <a:t>B</a:t>
            </a:r>
            <a:r>
              <a:rPr lang="en-US" sz="3466">
                <a:solidFill>
                  <a:srgbClr val="473821"/>
                </a:solidFill>
                <a:latin typeface="Cabin"/>
                <a:ea typeface="Cabin"/>
                <a:cs typeface="Cabin"/>
                <a:sym typeface="Cabin"/>
              </a:rPr>
              <a:t>ộ dữ liệu chuẩn, chứa các đối tượng phổ biến như: ô tô, xe máy, biển báo, xe tải, v.v.</a:t>
            </a:r>
          </a:p>
          <a:p>
            <a:pPr algn="l">
              <a:lnSpc>
                <a:spcPts val="4853"/>
              </a:lnSpc>
            </a:pPr>
          </a:p>
          <a:p>
            <a:pPr algn="l">
              <a:lnSpc>
                <a:spcPts val="4853"/>
              </a:lnSpc>
            </a:pPr>
            <a:r>
              <a:rPr lang="en-US" sz="3466">
                <a:solidFill>
                  <a:srgbClr val="473821"/>
                </a:solidFill>
                <a:latin typeface="Cabin"/>
                <a:ea typeface="Cabin"/>
                <a:cs typeface="Cabin"/>
                <a:sym typeface="Cabin"/>
              </a:rPr>
              <a:t>Dữ liệu tự thu thập:</a:t>
            </a:r>
          </a:p>
          <a:p>
            <a:pPr algn="l" marL="748434" indent="-374217" lvl="1">
              <a:lnSpc>
                <a:spcPts val="4853"/>
              </a:lnSpc>
              <a:buFont typeface="Arial"/>
              <a:buChar char="•"/>
            </a:pPr>
            <a:r>
              <a:rPr lang="en-US" sz="3466">
                <a:solidFill>
                  <a:srgbClr val="473821"/>
                </a:solidFill>
                <a:latin typeface="Cabin"/>
                <a:ea typeface="Cabin"/>
                <a:cs typeface="Cabin"/>
                <a:sym typeface="Cabin"/>
              </a:rPr>
              <a:t>H</a:t>
            </a:r>
            <a:r>
              <a:rPr lang="en-US" sz="3466">
                <a:solidFill>
                  <a:srgbClr val="473821"/>
                </a:solidFill>
                <a:latin typeface="Cabin"/>
                <a:ea typeface="Cabin"/>
                <a:cs typeface="Cabin"/>
                <a:sym typeface="Cabin"/>
              </a:rPr>
              <a:t>ình ảnh và video từ môi trường thực tế, gồm các đối tượng: xe đạp, ô tô, xe máy, đèn giao thông.</a:t>
            </a:r>
          </a:p>
          <a:p>
            <a:pPr algn="l">
              <a:lnSpc>
                <a:spcPts val="4853"/>
              </a:lnSpc>
            </a:pPr>
          </a:p>
        </p:txBody>
      </p:sp>
      <p:sp>
        <p:nvSpPr>
          <p:cNvPr name="TextBox 10" id="10"/>
          <p:cNvSpPr txBox="true"/>
          <p:nvPr/>
        </p:nvSpPr>
        <p:spPr>
          <a:xfrm rot="0">
            <a:off x="3631837" y="54019"/>
            <a:ext cx="10866616" cy="778741"/>
          </a:xfrm>
          <a:prstGeom prst="rect">
            <a:avLst/>
          </a:prstGeom>
        </p:spPr>
        <p:txBody>
          <a:bodyPr anchor="t" rtlCol="false" tIns="0" lIns="0" bIns="0" rIns="0">
            <a:spAutoFit/>
          </a:bodyPr>
          <a:lstStyle/>
          <a:p>
            <a:pPr algn="ctr">
              <a:lnSpc>
                <a:spcPts val="6410"/>
              </a:lnSpc>
            </a:pPr>
            <a:r>
              <a:rPr lang="en-US" sz="4514" spc="49">
                <a:solidFill>
                  <a:srgbClr val="473821"/>
                </a:solidFill>
                <a:latin typeface="Cabin"/>
                <a:ea typeface="Cabin"/>
                <a:cs typeface="Cabin"/>
                <a:sym typeface="Cabin"/>
              </a:rPr>
              <a:t>Phần III: Dữ liệu và Tiền xử lý</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51811"/>
            <a:ext cx="15839776" cy="9039128"/>
            <a:chOff x="0" y="0"/>
            <a:chExt cx="4171793" cy="2380676"/>
          </a:xfrm>
        </p:grpSpPr>
        <p:sp>
          <p:nvSpPr>
            <p:cNvPr name="Freeform 6" id="6"/>
            <p:cNvSpPr/>
            <p:nvPr/>
          </p:nvSpPr>
          <p:spPr>
            <a:xfrm flipH="false" flipV="false" rot="0">
              <a:off x="0" y="0"/>
              <a:ext cx="4171793" cy="2380676"/>
            </a:xfrm>
            <a:custGeom>
              <a:avLst/>
              <a:gdLst/>
              <a:ahLst/>
              <a:cxnLst/>
              <a:rect r="r" b="b" t="t" l="l"/>
              <a:pathLst>
                <a:path h="2380676" w="4171793">
                  <a:moveTo>
                    <a:pt x="24927" y="0"/>
                  </a:moveTo>
                  <a:lnTo>
                    <a:pt x="4146866" y="0"/>
                  </a:lnTo>
                  <a:cubicBezTo>
                    <a:pt x="4160633" y="0"/>
                    <a:pt x="4171793" y="11160"/>
                    <a:pt x="4171793" y="24927"/>
                  </a:cubicBezTo>
                  <a:lnTo>
                    <a:pt x="4171793" y="2355749"/>
                  </a:lnTo>
                  <a:cubicBezTo>
                    <a:pt x="4171793" y="2369515"/>
                    <a:pt x="4160633" y="2380676"/>
                    <a:pt x="4146866" y="2380676"/>
                  </a:cubicBezTo>
                  <a:lnTo>
                    <a:pt x="24927" y="2380676"/>
                  </a:lnTo>
                  <a:cubicBezTo>
                    <a:pt x="11160" y="2380676"/>
                    <a:pt x="0" y="2369515"/>
                    <a:pt x="0" y="2355749"/>
                  </a:cubicBezTo>
                  <a:lnTo>
                    <a:pt x="0" y="24927"/>
                  </a:lnTo>
                  <a:cubicBezTo>
                    <a:pt x="0" y="11160"/>
                    <a:pt x="11160" y="0"/>
                    <a:pt x="24927"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4171793" cy="2428301"/>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255788" y="962025"/>
            <a:ext cx="15317473" cy="8513024"/>
          </a:xfrm>
          <a:prstGeom prst="rect">
            <a:avLst/>
          </a:prstGeom>
        </p:spPr>
        <p:txBody>
          <a:bodyPr anchor="t" rtlCol="false" tIns="0" lIns="0" bIns="0" rIns="0">
            <a:spAutoFit/>
          </a:bodyPr>
          <a:lstStyle/>
          <a:p>
            <a:pPr algn="l">
              <a:lnSpc>
                <a:spcPts val="4853"/>
              </a:lnSpc>
            </a:pPr>
            <a:r>
              <a:rPr lang="en-US" sz="3466">
                <a:solidFill>
                  <a:srgbClr val="473821"/>
                </a:solidFill>
                <a:latin typeface="Cabin"/>
                <a:ea typeface="Cabin"/>
                <a:cs typeface="Cabin"/>
                <a:sym typeface="Cabin"/>
              </a:rPr>
              <a:t>2. Tiền xử lý dữ liệu:</a:t>
            </a:r>
          </a:p>
          <a:p>
            <a:pPr algn="l">
              <a:lnSpc>
                <a:spcPts val="4853"/>
              </a:lnSpc>
            </a:pPr>
            <a:r>
              <a:rPr lang="en-US" sz="3466">
                <a:solidFill>
                  <a:srgbClr val="473821"/>
                </a:solidFill>
                <a:latin typeface="Cabin"/>
                <a:ea typeface="Cabin"/>
                <a:cs typeface="Cabin"/>
                <a:sym typeface="Cabin"/>
              </a:rPr>
              <a:t>Thay đổi kích thước (Resize)</a:t>
            </a:r>
            <a:r>
              <a:rPr lang="en-US" sz="3466">
                <a:solidFill>
                  <a:srgbClr val="473821"/>
                </a:solidFill>
                <a:latin typeface="Cabin"/>
                <a:ea typeface="Cabin"/>
                <a:cs typeface="Cabin"/>
                <a:sym typeface="Cabin"/>
              </a:rPr>
              <a:t>:</a:t>
            </a:r>
          </a:p>
          <a:p>
            <a:pPr algn="l" marL="748434" indent="-374217" lvl="1">
              <a:lnSpc>
                <a:spcPts val="4853"/>
              </a:lnSpc>
              <a:buFont typeface="Arial"/>
              <a:buChar char="•"/>
            </a:pPr>
            <a:r>
              <a:rPr lang="en-US" sz="3466">
                <a:solidFill>
                  <a:srgbClr val="473821"/>
                </a:solidFill>
                <a:latin typeface="Cabin"/>
                <a:ea typeface="Cabin"/>
                <a:cs typeface="Cabin"/>
                <a:sym typeface="Cabin"/>
              </a:rPr>
              <a:t>Kích</a:t>
            </a:r>
            <a:r>
              <a:rPr lang="en-US" sz="3466">
                <a:solidFill>
                  <a:srgbClr val="473821"/>
                </a:solidFill>
                <a:latin typeface="Cabin"/>
                <a:ea typeface="Cabin"/>
                <a:cs typeface="Cabin"/>
                <a:sym typeface="Cabin"/>
              </a:rPr>
              <a:t> thước cố định, thường là 640x640 pixel, giảm tính toán và chuẩn hóa định dạng ảnh.</a:t>
            </a:r>
          </a:p>
          <a:p>
            <a:pPr algn="l">
              <a:lnSpc>
                <a:spcPts val="4853"/>
              </a:lnSpc>
            </a:pPr>
            <a:r>
              <a:rPr lang="en-US" sz="3466">
                <a:solidFill>
                  <a:srgbClr val="473821"/>
                </a:solidFill>
                <a:latin typeface="Cabin"/>
                <a:ea typeface="Cabin"/>
                <a:cs typeface="Cabin"/>
                <a:sym typeface="Cabin"/>
              </a:rPr>
              <a:t>Chuẩn hóa (Normalization):</a:t>
            </a:r>
          </a:p>
          <a:p>
            <a:pPr algn="l" marL="748434" indent="-374217" lvl="1">
              <a:lnSpc>
                <a:spcPts val="4853"/>
              </a:lnSpc>
              <a:buFont typeface="Arial"/>
              <a:buChar char="•"/>
            </a:pPr>
            <a:r>
              <a:rPr lang="en-US" sz="3466">
                <a:solidFill>
                  <a:srgbClr val="473821"/>
                </a:solidFill>
                <a:latin typeface="Cabin"/>
                <a:ea typeface="Cabin"/>
                <a:cs typeface="Cabin"/>
                <a:sym typeface="Cabin"/>
              </a:rPr>
              <a:t>Chuyển giá trị pixel về phạm vi [0, 1], cải thiện tốc độ và độ chính xác huấn luyện.</a:t>
            </a:r>
          </a:p>
          <a:p>
            <a:pPr algn="l">
              <a:lnSpc>
                <a:spcPts val="4853"/>
              </a:lnSpc>
            </a:pPr>
            <a:r>
              <a:rPr lang="en-US" sz="3466">
                <a:solidFill>
                  <a:srgbClr val="473821"/>
                </a:solidFill>
                <a:latin typeface="Cabin"/>
                <a:ea typeface="Cabin"/>
                <a:cs typeface="Cabin"/>
                <a:sym typeface="Cabin"/>
              </a:rPr>
              <a:t>Bổ sung d</a:t>
            </a:r>
            <a:r>
              <a:rPr lang="en-US" sz="3466">
                <a:solidFill>
                  <a:srgbClr val="473821"/>
                </a:solidFill>
                <a:latin typeface="Cabin"/>
                <a:ea typeface="Cabin"/>
                <a:cs typeface="Cabin"/>
                <a:sym typeface="Cabin"/>
              </a:rPr>
              <a:t>ữ liệu (Augmentation):</a:t>
            </a:r>
          </a:p>
          <a:p>
            <a:pPr algn="l" marL="748434" indent="-374217" lvl="1">
              <a:lnSpc>
                <a:spcPts val="4853"/>
              </a:lnSpc>
              <a:buFont typeface="Arial"/>
              <a:buChar char="•"/>
            </a:pPr>
            <a:r>
              <a:rPr lang="en-US" sz="3466">
                <a:solidFill>
                  <a:srgbClr val="473821"/>
                </a:solidFill>
                <a:latin typeface="Cabin"/>
                <a:ea typeface="Cabin"/>
                <a:cs typeface="Cabin"/>
                <a:sym typeface="Cabin"/>
              </a:rPr>
              <a:t>Tăng tính đa dạng bằng các kỹ thuật như:</a:t>
            </a:r>
          </a:p>
          <a:p>
            <a:pPr algn="l" marL="1496867" indent="-498956" lvl="2">
              <a:lnSpc>
                <a:spcPts val="4853"/>
              </a:lnSpc>
              <a:buFont typeface="Arial"/>
              <a:buChar char="⚬"/>
            </a:pPr>
            <a:r>
              <a:rPr lang="en-US" sz="3466">
                <a:solidFill>
                  <a:srgbClr val="473821"/>
                </a:solidFill>
                <a:latin typeface="Cabin"/>
                <a:ea typeface="Cabin"/>
                <a:cs typeface="Cabin"/>
                <a:sym typeface="Cabin"/>
              </a:rPr>
              <a:t>Lật ngang, xoay.</a:t>
            </a:r>
          </a:p>
          <a:p>
            <a:pPr algn="l" marL="1496867" indent="-498956" lvl="2">
              <a:lnSpc>
                <a:spcPts val="4853"/>
              </a:lnSpc>
              <a:buFont typeface="Arial"/>
              <a:buChar char="⚬"/>
            </a:pPr>
            <a:r>
              <a:rPr lang="en-US" sz="3466">
                <a:solidFill>
                  <a:srgbClr val="473821"/>
                </a:solidFill>
                <a:latin typeface="Cabin"/>
                <a:ea typeface="Cabin"/>
                <a:cs typeface="Cabin"/>
                <a:sym typeface="Cabin"/>
              </a:rPr>
              <a:t>Điều chỉ</a:t>
            </a:r>
            <a:r>
              <a:rPr lang="en-US" sz="3466">
                <a:solidFill>
                  <a:srgbClr val="473821"/>
                </a:solidFill>
                <a:latin typeface="Cabin"/>
                <a:ea typeface="Cabin"/>
                <a:cs typeface="Cabin"/>
                <a:sym typeface="Cabin"/>
              </a:rPr>
              <a:t>nh độ sáng, màu sắc.</a:t>
            </a:r>
          </a:p>
          <a:p>
            <a:pPr algn="l" marL="1496867" indent="-498956" lvl="2">
              <a:lnSpc>
                <a:spcPts val="4853"/>
              </a:lnSpc>
              <a:buFont typeface="Arial"/>
              <a:buChar char="⚬"/>
            </a:pPr>
            <a:r>
              <a:rPr lang="en-US" sz="3466">
                <a:solidFill>
                  <a:srgbClr val="473821"/>
                </a:solidFill>
                <a:latin typeface="Cabin"/>
                <a:ea typeface="Cabin"/>
                <a:cs typeface="Cabin"/>
                <a:sym typeface="Cabin"/>
              </a:rPr>
              <a:t>Mô phỏng các điều kiện thực tế, giúp tăng khả năng tổng quát hóa của mô hình.</a:t>
            </a:r>
          </a:p>
          <a:p>
            <a:pPr algn="l">
              <a:lnSpc>
                <a:spcPts val="4853"/>
              </a:lnSpc>
            </a:pPr>
          </a:p>
        </p:txBody>
      </p:sp>
      <p:sp>
        <p:nvSpPr>
          <p:cNvPr name="TextBox 9" id="9"/>
          <p:cNvSpPr txBox="true"/>
          <p:nvPr/>
        </p:nvSpPr>
        <p:spPr>
          <a:xfrm rot="0">
            <a:off x="3631837" y="54019"/>
            <a:ext cx="10866616" cy="778741"/>
          </a:xfrm>
          <a:prstGeom prst="rect">
            <a:avLst/>
          </a:prstGeom>
        </p:spPr>
        <p:txBody>
          <a:bodyPr anchor="t" rtlCol="false" tIns="0" lIns="0" bIns="0" rIns="0">
            <a:spAutoFit/>
          </a:bodyPr>
          <a:lstStyle/>
          <a:p>
            <a:pPr algn="ctr">
              <a:lnSpc>
                <a:spcPts val="6410"/>
              </a:lnSpc>
            </a:pPr>
            <a:r>
              <a:rPr lang="en-US" sz="4514" spc="49">
                <a:solidFill>
                  <a:srgbClr val="473821"/>
                </a:solidFill>
                <a:latin typeface="Cabin"/>
                <a:ea typeface="Cabin"/>
                <a:cs typeface="Cabin"/>
                <a:sym typeface="Cabin"/>
              </a:rPr>
              <a:t>Phần III: Dữ liệu và Tiền xử lý</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51811"/>
            <a:ext cx="15839776" cy="9039128"/>
            <a:chOff x="0" y="0"/>
            <a:chExt cx="4171793" cy="2380676"/>
          </a:xfrm>
        </p:grpSpPr>
        <p:sp>
          <p:nvSpPr>
            <p:cNvPr name="Freeform 6" id="6"/>
            <p:cNvSpPr/>
            <p:nvPr/>
          </p:nvSpPr>
          <p:spPr>
            <a:xfrm flipH="false" flipV="false" rot="0">
              <a:off x="0" y="0"/>
              <a:ext cx="4171793" cy="2380676"/>
            </a:xfrm>
            <a:custGeom>
              <a:avLst/>
              <a:gdLst/>
              <a:ahLst/>
              <a:cxnLst/>
              <a:rect r="r" b="b" t="t" l="l"/>
              <a:pathLst>
                <a:path h="2380676" w="4171793">
                  <a:moveTo>
                    <a:pt x="24927" y="0"/>
                  </a:moveTo>
                  <a:lnTo>
                    <a:pt x="4146866" y="0"/>
                  </a:lnTo>
                  <a:cubicBezTo>
                    <a:pt x="4160633" y="0"/>
                    <a:pt x="4171793" y="11160"/>
                    <a:pt x="4171793" y="24927"/>
                  </a:cubicBezTo>
                  <a:lnTo>
                    <a:pt x="4171793" y="2355749"/>
                  </a:lnTo>
                  <a:cubicBezTo>
                    <a:pt x="4171793" y="2369515"/>
                    <a:pt x="4160633" y="2380676"/>
                    <a:pt x="4146866" y="2380676"/>
                  </a:cubicBezTo>
                  <a:lnTo>
                    <a:pt x="24927" y="2380676"/>
                  </a:lnTo>
                  <a:cubicBezTo>
                    <a:pt x="11160" y="2380676"/>
                    <a:pt x="0" y="2369515"/>
                    <a:pt x="0" y="2355749"/>
                  </a:cubicBezTo>
                  <a:lnTo>
                    <a:pt x="0" y="24927"/>
                  </a:lnTo>
                  <a:cubicBezTo>
                    <a:pt x="0" y="11160"/>
                    <a:pt x="11160" y="0"/>
                    <a:pt x="24927"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4171793" cy="2428301"/>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255788" y="942975"/>
            <a:ext cx="15659735" cy="10288254"/>
          </a:xfrm>
          <a:prstGeom prst="rect">
            <a:avLst/>
          </a:prstGeom>
        </p:spPr>
        <p:txBody>
          <a:bodyPr anchor="t" rtlCol="false" tIns="0" lIns="0" bIns="0" rIns="0">
            <a:spAutoFit/>
          </a:bodyPr>
          <a:lstStyle/>
          <a:p>
            <a:pPr algn="l">
              <a:lnSpc>
                <a:spcPts val="5174"/>
              </a:lnSpc>
            </a:pPr>
            <a:r>
              <a:rPr lang="en-US" sz="3544" spc="56">
                <a:solidFill>
                  <a:srgbClr val="473821"/>
                </a:solidFill>
                <a:latin typeface="Cabin"/>
                <a:ea typeface="Cabin"/>
                <a:cs typeface="Cabin"/>
                <a:sym typeface="Cabin"/>
              </a:rPr>
              <a:t>Precision (Độ chính xác)</a:t>
            </a:r>
          </a:p>
          <a:p>
            <a:pPr algn="l" marL="765157" indent="-382579" lvl="1">
              <a:lnSpc>
                <a:spcPts val="5174"/>
              </a:lnSpc>
              <a:buFont typeface="Arial"/>
              <a:buChar char="•"/>
            </a:pPr>
            <a:r>
              <a:rPr lang="en-US" sz="3544" spc="56">
                <a:solidFill>
                  <a:srgbClr val="473821"/>
                </a:solidFill>
                <a:latin typeface="Cabin"/>
                <a:ea typeface="Cabin"/>
                <a:cs typeface="Cabin"/>
                <a:sym typeface="Cabin"/>
              </a:rPr>
              <a:t>Định nghĩa: Tỷ lệ giữa các phát hiện đúng (TP) và tổng số phát hiện (TP + FP).</a:t>
            </a:r>
          </a:p>
          <a:p>
            <a:pPr algn="l" marL="765157" indent="-382579" lvl="1">
              <a:lnSpc>
                <a:spcPts val="5174"/>
              </a:lnSpc>
              <a:buFont typeface="Arial"/>
              <a:buChar char="•"/>
            </a:pPr>
            <a:r>
              <a:rPr lang="en-US" sz="3544" spc="56">
                <a:solidFill>
                  <a:srgbClr val="473821"/>
                </a:solidFill>
                <a:latin typeface="Cabin"/>
                <a:ea typeface="Cabin"/>
                <a:cs typeface="Cabin"/>
                <a:sym typeface="Cabin"/>
              </a:rPr>
              <a:t>Ý nghĩa: Đo lường độ chính xác của mô hình trong việc phát hiện đối tượng thực sự có trong hình ảnh.</a:t>
            </a:r>
          </a:p>
          <a:p>
            <a:pPr algn="l">
              <a:lnSpc>
                <a:spcPts val="5174"/>
              </a:lnSpc>
            </a:pPr>
            <a:r>
              <a:rPr lang="en-US" sz="3544" spc="56">
                <a:solidFill>
                  <a:srgbClr val="473821"/>
                </a:solidFill>
                <a:latin typeface="Cabin"/>
                <a:ea typeface="Cabin"/>
                <a:cs typeface="Cabin"/>
                <a:sym typeface="Cabin"/>
              </a:rPr>
              <a:t>Recall (Độ nhạy)</a:t>
            </a:r>
          </a:p>
          <a:p>
            <a:pPr algn="l" marL="765157" indent="-382579" lvl="1">
              <a:lnSpc>
                <a:spcPts val="5174"/>
              </a:lnSpc>
              <a:buFont typeface="Arial"/>
              <a:buChar char="•"/>
            </a:pPr>
            <a:r>
              <a:rPr lang="en-US" sz="3544" spc="56">
                <a:solidFill>
                  <a:srgbClr val="473821"/>
                </a:solidFill>
                <a:latin typeface="Cabin"/>
                <a:ea typeface="Cabin"/>
                <a:cs typeface="Cabin"/>
                <a:sym typeface="Cabin"/>
              </a:rPr>
              <a:t>Định nghĩa: Tỷ lệ giữa các phát hiện đúng (TP) và tổng số đối tượng thực tế có trong hình ảnh (TP + FN).</a:t>
            </a:r>
          </a:p>
          <a:p>
            <a:pPr algn="l" marL="765157" indent="-382579" lvl="1">
              <a:lnSpc>
                <a:spcPts val="5174"/>
              </a:lnSpc>
              <a:buFont typeface="Arial"/>
              <a:buChar char="•"/>
            </a:pPr>
            <a:r>
              <a:rPr lang="en-US" sz="3544" spc="56">
                <a:solidFill>
                  <a:srgbClr val="473821"/>
                </a:solidFill>
                <a:latin typeface="Cabin"/>
                <a:ea typeface="Cabin"/>
                <a:cs typeface="Cabin"/>
                <a:sym typeface="Cabin"/>
              </a:rPr>
              <a:t>Ý nghĩa: Đo lường khả năng của mô hình trong việc phát hiện tất cả các đối tượng mục tiêu.</a:t>
            </a:r>
          </a:p>
          <a:p>
            <a:pPr algn="l">
              <a:lnSpc>
                <a:spcPts val="5174"/>
              </a:lnSpc>
            </a:pPr>
            <a:r>
              <a:rPr lang="en-US" sz="3544" spc="56">
                <a:solidFill>
                  <a:srgbClr val="473821"/>
                </a:solidFill>
                <a:latin typeface="Cabin"/>
                <a:ea typeface="Cabin"/>
                <a:cs typeface="Cabin"/>
                <a:sym typeface="Cabin"/>
              </a:rPr>
              <a:t>F1-Score</a:t>
            </a:r>
          </a:p>
          <a:p>
            <a:pPr algn="l" marL="765157" indent="-382579" lvl="1">
              <a:lnSpc>
                <a:spcPts val="5174"/>
              </a:lnSpc>
              <a:buFont typeface="Arial"/>
              <a:buChar char="•"/>
            </a:pPr>
            <a:r>
              <a:rPr lang="en-US" sz="3544" spc="56">
                <a:solidFill>
                  <a:srgbClr val="473821"/>
                </a:solidFill>
                <a:latin typeface="Cabin"/>
                <a:ea typeface="Cabin"/>
                <a:cs typeface="Cabin"/>
                <a:sym typeface="Cabin"/>
              </a:rPr>
              <a:t>Định nghĩa: Trung bình điều hòa giữa Precision và Recall, cung cấp đánh giá tổng hợp hiệu suất mô hình.</a:t>
            </a:r>
          </a:p>
          <a:p>
            <a:pPr algn="l">
              <a:lnSpc>
                <a:spcPts val="4961"/>
              </a:lnSpc>
            </a:pPr>
          </a:p>
          <a:p>
            <a:pPr algn="l">
              <a:lnSpc>
                <a:spcPts val="4961"/>
              </a:lnSpc>
            </a:pPr>
          </a:p>
          <a:p>
            <a:pPr algn="l">
              <a:lnSpc>
                <a:spcPts val="4961"/>
              </a:lnSpc>
            </a:pPr>
          </a:p>
        </p:txBody>
      </p:sp>
      <p:sp>
        <p:nvSpPr>
          <p:cNvPr name="TextBox 9" id="9"/>
          <p:cNvSpPr txBox="true"/>
          <p:nvPr/>
        </p:nvSpPr>
        <p:spPr>
          <a:xfrm rot="0">
            <a:off x="3631837" y="73069"/>
            <a:ext cx="10866616" cy="639168"/>
          </a:xfrm>
          <a:prstGeom prst="rect">
            <a:avLst/>
          </a:prstGeom>
        </p:spPr>
        <p:txBody>
          <a:bodyPr anchor="t" rtlCol="false" tIns="0" lIns="0" bIns="0" rIns="0">
            <a:spAutoFit/>
          </a:bodyPr>
          <a:lstStyle/>
          <a:p>
            <a:pPr algn="ctr">
              <a:lnSpc>
                <a:spcPts val="5274"/>
              </a:lnSpc>
            </a:pPr>
            <a:r>
              <a:rPr lang="en-US" sz="3714" spc="40">
                <a:solidFill>
                  <a:srgbClr val="473821"/>
                </a:solidFill>
                <a:latin typeface="Cabin"/>
                <a:ea typeface="Cabin"/>
                <a:cs typeface="Cabin"/>
                <a:sym typeface="Cabin"/>
              </a:rPr>
              <a:t>Phần IV: Độ đo đánh giá mô hình phát hiện đối tượng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DAGYmDntGjY</dc:identifier>
  <dcterms:modified xsi:type="dcterms:W3CDTF">2011-08-01T06:04:30Z</dcterms:modified>
  <cp:revision>1</cp:revision>
  <dc:title>xây dựng hệ thống</dc:title>
</cp:coreProperties>
</file>

<file path=docProps/thumbnail.jpeg>
</file>